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46" r:id="rId3"/>
    <p:sldId id="341" r:id="rId4"/>
    <p:sldId id="335" r:id="rId5"/>
    <p:sldId id="328" r:id="rId6"/>
    <p:sldId id="314" r:id="rId7"/>
    <p:sldId id="348" r:id="rId8"/>
    <p:sldId id="324" r:id="rId9"/>
    <p:sldId id="349" r:id="rId10"/>
    <p:sldId id="352" r:id="rId11"/>
    <p:sldId id="337" r:id="rId12"/>
    <p:sldId id="353" r:id="rId13"/>
    <p:sldId id="355" r:id="rId14"/>
    <p:sldId id="339" r:id="rId15"/>
    <p:sldId id="344" r:id="rId16"/>
    <p:sldId id="356" r:id="rId17"/>
    <p:sldId id="345" r:id="rId18"/>
    <p:sldId id="351" r:id="rId19"/>
    <p:sldId id="257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秀顕 高橋" initials="秀顕" lastIdx="1" clrIdx="0">
    <p:extLst>
      <p:ext uri="{19B8F6BF-5375-455C-9EA6-DF929625EA0E}">
        <p15:presenceInfo xmlns:p15="http://schemas.microsoft.com/office/powerpoint/2012/main" userId="28528239abc8fb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A602"/>
    <a:srgbClr val="00CC66"/>
    <a:srgbClr val="00B050"/>
    <a:srgbClr val="FFFF99"/>
    <a:srgbClr val="339966"/>
    <a:srgbClr val="000066"/>
    <a:srgbClr val="00FF99"/>
    <a:srgbClr val="14148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1123A-D53C-4790-9103-F36ED5D2D349}" type="datetimeFigureOut">
              <a:rPr kumimoji="1" lang="ja-JP" altLang="en-US" smtClean="0"/>
              <a:t>2020/12/25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4458-8200-44EE-89B9-4092373F74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15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このようなタイトルで発表～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1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久保・鳥谷部理論</a:t>
            </a:r>
            <a:r>
              <a:rPr kumimoji="1" lang="ja-JP" altLang="en-US"/>
              <a:t>　低磁場</a:t>
            </a:r>
            <a:r>
              <a:rPr kumimoji="1" lang="ja-JP" altLang="en-US" dirty="0"/>
              <a:t>・ゼロ磁場に適用できるスピン緩和理論　これの何が新しかった　スピン緩和理論は</a:t>
            </a:r>
            <a:r>
              <a:rPr kumimoji="1" lang="en-US" altLang="ja-JP" dirty="0"/>
              <a:t>NMR</a:t>
            </a:r>
            <a:r>
              <a:rPr kumimoji="1" lang="ja-JP" altLang="en-US" dirty="0"/>
              <a:t>とともに発展してきた　強い静磁場前提となっており　</a:t>
            </a:r>
            <a:r>
              <a:rPr kumimoji="1" lang="en-US" altLang="ja-JP" dirty="0"/>
              <a:t>Redfield</a:t>
            </a:r>
            <a:r>
              <a:rPr kumimoji="1" lang="ja-JP" altLang="en-US"/>
              <a:t>方程式 久保・富田理論摂</a:t>
            </a:r>
            <a:r>
              <a:rPr kumimoji="1" lang="ja-JP" altLang="en-US" dirty="0"/>
              <a:t>動的に解かれてきた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2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実際に実験の解析などでゆらぎを取り入れる場合、静的な久保・鳥谷部関数に現象論的にゆらぎを導入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73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35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34458-8200-44EE-89B9-4092373F743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82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48651-21A0-4E78-B5D5-68546D65C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97D563-AA54-42B6-977D-4F640CC7C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1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684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7D752-4F82-4EF9-9FF3-2A211F29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C8DF0-8FBB-438A-9F30-A6E185FE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05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B91D5F9-8EEF-4EBE-84D4-EF5E6919D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E838FD-25B5-4A13-BB3B-2DD7D10C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076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AA562-60C1-4901-91D3-3B7EB447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1" y="279627"/>
            <a:ext cx="11168743" cy="74930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62466-0115-4EB1-AF39-5629FA14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11168743" cy="5513162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530682" y="1028930"/>
            <a:ext cx="1116874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5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4BF1-B3FF-4CAD-9476-F7A4D50B9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2227263"/>
            <a:ext cx="10515600" cy="20955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D8693-B6B3-4C47-A5D6-CF9BD9D8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81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A247C-D2E4-4C7C-9F75-D822138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32C32B-B79E-4578-9385-465D12A8E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096849-FE6B-4076-B253-0F871A812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253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0522C-BAD8-4571-9228-DDB9017C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E9D6F8-21CB-4135-86F7-221616D8A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DD5AF6-2E1F-4944-A6F1-5DDCB37CB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716FBD-41EE-488F-92DF-398ED00A4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98140F-8302-4595-914B-20101DB6B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81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74C662-9F90-42BB-9962-2C6954A2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67908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45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4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7EAC8-82A2-40CA-92A5-AFFF9830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85F34-A314-4033-B607-B209EFE7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4E0FDA-C23E-44BF-A10C-7DAD5909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9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25904-AEB4-4EDB-9EC7-7AD883CC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BD6912-A146-437D-B5C6-24F156AB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4D06A7-6B29-4B71-91B5-6F99A5FD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5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553C25-288A-46A2-91C1-ACA99548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5752BE-4A07-4E83-86F0-F694AB65E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4"/>
          </p:nvPr>
        </p:nvSpPr>
        <p:spPr>
          <a:xfrm>
            <a:off x="11438164" y="6492880"/>
            <a:ext cx="74431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rgbClr val="B8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15C3D37-39B9-485D-B265-8BA5DC3DD89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30941" y="2545218"/>
            <a:ext cx="10130118" cy="836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フラストレーション系の</a:t>
            </a:r>
            <a:r>
              <a:rPr kumimoji="1" lang="en-US" altLang="ja-JP" sz="6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µSR</a:t>
            </a:r>
            <a:endParaRPr kumimoji="1" lang="ja-JP" altLang="en-US" sz="60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149296" y="4109625"/>
            <a:ext cx="1893408" cy="4996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ja-JP" sz="2400" dirty="0">
                <a:latin typeface="+mj-ea"/>
                <a:ea typeface="+mj-ea"/>
              </a:rPr>
              <a:t>D1</a:t>
            </a:r>
            <a:r>
              <a:rPr lang="ja-JP" altLang="en-US" sz="2400" dirty="0">
                <a:latin typeface="+mj-ea"/>
                <a:ea typeface="+mj-ea"/>
              </a:rPr>
              <a:t> 髙橋秀顕</a:t>
            </a:r>
            <a:endParaRPr lang="en-US" altLang="ja-JP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860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8BF234-E378-4F06-B0AE-D2EA6731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600" dirty="0" err="1"/>
              <a:t>Drude</a:t>
            </a:r>
            <a:r>
              <a:rPr kumimoji="1" lang="ja-JP" altLang="en-US" sz="2600" dirty="0"/>
              <a:t>型</a:t>
            </a:r>
            <a:r>
              <a:rPr kumimoji="1" lang="en-US" altLang="ja-JP" sz="2600" dirty="0"/>
              <a:t>HEOM(</a:t>
            </a:r>
            <a:r>
              <a:rPr kumimoji="1" lang="ja-JP" altLang="en-US" sz="2600" dirty="0"/>
              <a:t>高温近似</a:t>
            </a:r>
            <a:r>
              <a:rPr kumimoji="1" lang="en-US" altLang="ja-JP" sz="2600" dirty="0"/>
              <a:t>)</a:t>
            </a:r>
            <a:r>
              <a:rPr kumimoji="1" lang="ja-JP" altLang="en-US" sz="2600" dirty="0"/>
              <a:t>及び久保・鳥谷部関数</a:t>
            </a:r>
            <a:r>
              <a:rPr lang="ja-JP" altLang="en-US" sz="2600" dirty="0"/>
              <a:t>における</a:t>
            </a:r>
            <a:r>
              <a:rPr kumimoji="1" lang="ja-JP" altLang="en-US" sz="2600" dirty="0"/>
              <a:t>縦磁場依存性</a:t>
            </a:r>
            <a:r>
              <a:rPr kumimoji="1" lang="en-US" altLang="ja-JP" sz="2600" dirty="0"/>
              <a:t>(</a:t>
            </a:r>
            <a:r>
              <a:rPr kumimoji="1" lang="ja-JP" altLang="en-US" sz="2600" dirty="0"/>
              <a:t>動的な場合</a:t>
            </a:r>
            <a:r>
              <a:rPr kumimoji="1" lang="en-US" altLang="ja-JP" sz="2600" dirty="0"/>
              <a:t>)</a:t>
            </a:r>
            <a:endParaRPr kumimoji="1" lang="ja-JP" altLang="en-US" sz="2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D1BC0B-2263-4555-8328-75FF59B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C442BF51-1A22-4FAD-8C1D-69D59458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419981"/>
            <a:ext cx="6666923" cy="4018037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6988051-1677-4D44-BC6A-7811F588C7B1}"/>
              </a:ext>
            </a:extLst>
          </p:cNvPr>
          <p:cNvGrpSpPr/>
          <p:nvPr/>
        </p:nvGrpSpPr>
        <p:grpSpPr>
          <a:xfrm>
            <a:off x="5165887" y="3428999"/>
            <a:ext cx="1696825" cy="1151434"/>
            <a:chOff x="5344996" y="3059667"/>
            <a:chExt cx="1696825" cy="1151434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1D7E21D-4252-4115-AFEB-806BA27262A0}"/>
                </a:ext>
              </a:extLst>
            </p:cNvPr>
            <p:cNvSpPr txBox="1"/>
            <p:nvPr/>
          </p:nvSpPr>
          <p:spPr>
            <a:xfrm>
              <a:off x="5344996" y="3841769"/>
              <a:ext cx="1696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(c) </a:t>
              </a:r>
              <a:r>
                <a:rPr kumimoji="1" lang="en-US" altLang="ja-JP" dirty="0"/>
                <a:t>LF = 100G</a:t>
              </a:r>
              <a:endParaRPr kumimoji="1" lang="ja-JP" altLang="en-US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3D0FDEDE-FA9A-420D-9D2E-5868CD8642B5}"/>
                </a:ext>
              </a:extLst>
            </p:cNvPr>
            <p:cNvSpPr txBox="1"/>
            <p:nvPr/>
          </p:nvSpPr>
          <p:spPr>
            <a:xfrm>
              <a:off x="5344997" y="3450718"/>
              <a:ext cx="1611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(b) LF = 50G</a:t>
              </a:r>
              <a:endParaRPr kumimoji="1" lang="ja-JP" altLang="en-US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E1DEC41-C96B-4979-9AA2-2290136909F5}"/>
                </a:ext>
              </a:extLst>
            </p:cNvPr>
            <p:cNvSpPr txBox="1"/>
            <p:nvPr/>
          </p:nvSpPr>
          <p:spPr>
            <a:xfrm>
              <a:off x="5344997" y="3059667"/>
              <a:ext cx="1611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(a) LF = 0G</a:t>
              </a:r>
              <a:endParaRPr kumimoji="1" lang="ja-JP" altLang="en-US" dirty="0"/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1BDC6A-4C8F-425E-98E8-DA198E45B47C}"/>
              </a:ext>
            </a:extLst>
          </p:cNvPr>
          <p:cNvSpPr txBox="1"/>
          <p:nvPr/>
        </p:nvSpPr>
        <p:spPr>
          <a:xfrm>
            <a:off x="1890073" y="4301428"/>
            <a:ext cx="49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(a)</a:t>
            </a:r>
            <a:endParaRPr kumimoji="1" lang="ja-JP" altLang="en-US" sz="16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7FD2D7-A613-489D-B921-B5AADA5EBED7}"/>
              </a:ext>
            </a:extLst>
          </p:cNvPr>
          <p:cNvSpPr txBox="1"/>
          <p:nvPr/>
        </p:nvSpPr>
        <p:spPr>
          <a:xfrm>
            <a:off x="2408546" y="4183642"/>
            <a:ext cx="49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(b)</a:t>
            </a:r>
            <a:endParaRPr kumimoji="1"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653028B-7989-4DCF-8862-8AB2B6D41346}"/>
              </a:ext>
            </a:extLst>
          </p:cNvPr>
          <p:cNvSpPr txBox="1"/>
          <p:nvPr/>
        </p:nvSpPr>
        <p:spPr>
          <a:xfrm>
            <a:off x="3011863" y="4132151"/>
            <a:ext cx="490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(c)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294A74-131D-47B9-A089-E342F8E951D2}"/>
              </a:ext>
            </a:extLst>
          </p:cNvPr>
          <p:cNvSpPr txBox="1"/>
          <p:nvPr/>
        </p:nvSpPr>
        <p:spPr>
          <a:xfrm>
            <a:off x="2898740" y="5526597"/>
            <a:ext cx="275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γ=10</a:t>
            </a:r>
            <a:r>
              <a:rPr lang="ja-JP" altLang="en-US" dirty="0"/>
              <a:t>のときの緩和関数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A821D890-29DF-4913-9351-5009B20D3FDF}"/>
              </a:ext>
            </a:extLst>
          </p:cNvPr>
          <p:cNvSpPr/>
          <p:nvPr/>
        </p:nvSpPr>
        <p:spPr>
          <a:xfrm>
            <a:off x="7335520" y="4301428"/>
            <a:ext cx="467360" cy="4229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87FA5F3B-8AAD-4FE8-B669-3222336A52AD}"/>
              </a:ext>
            </a:extLst>
          </p:cNvPr>
          <p:cNvSpPr/>
          <p:nvPr/>
        </p:nvSpPr>
        <p:spPr>
          <a:xfrm rot="10800000">
            <a:off x="7335520" y="4726818"/>
            <a:ext cx="467360" cy="4229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CC4F173-2B57-4944-882F-077A80983CF9}"/>
              </a:ext>
            </a:extLst>
          </p:cNvPr>
          <p:cNvSpPr txBox="1"/>
          <p:nvPr/>
        </p:nvSpPr>
        <p:spPr>
          <a:xfrm>
            <a:off x="8115027" y="4432012"/>
            <a:ext cx="2928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u="sng" dirty="0" err="1"/>
              <a:t>und</a:t>
            </a:r>
            <a:r>
              <a:rPr kumimoji="1" lang="en-US" altLang="ja-JP" sz="3200" b="1" u="sng" dirty="0" err="1"/>
              <a:t>ecoupled</a:t>
            </a:r>
            <a:endParaRPr kumimoji="1" lang="en-US" altLang="ja-JP" sz="3200" b="1" u="sng" dirty="0"/>
          </a:p>
        </p:txBody>
      </p:sp>
      <p:pic>
        <p:nvPicPr>
          <p:cNvPr id="21" name="図 20" descr="図形&#10;&#10;自動的に生成された説明">
            <a:extLst>
              <a:ext uri="{FF2B5EF4-FFF2-40B4-BE49-F238E27FC236}">
                <a16:creationId xmlns:a16="http://schemas.microsoft.com/office/drawing/2014/main" id="{6E53DA55-A548-4C01-A385-6D60D1092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2148713"/>
            <a:ext cx="2783842" cy="123493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31A4307-B66E-4CEA-AC5E-326FB94772AA}"/>
              </a:ext>
            </a:extLst>
          </p:cNvPr>
          <p:cNvSpPr txBox="1"/>
          <p:nvPr/>
        </p:nvSpPr>
        <p:spPr>
          <a:xfrm>
            <a:off x="7802880" y="1708209"/>
            <a:ext cx="112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縦緩和率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11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9EA6A9-4BE2-4DAA-B4E2-37C6C64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フラストレーションとスピングラス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572958-3266-4255-96BC-E6AAB90B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7600306" cy="55131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/>
              <a:t>スピングラス</a:t>
            </a:r>
            <a:br>
              <a:rPr kumimoji="1" lang="en-US" altLang="ja-JP" dirty="0"/>
            </a:br>
            <a:r>
              <a:rPr kumimoji="1" lang="ja-JP" altLang="en-US" dirty="0"/>
              <a:t>⇒ </a:t>
            </a:r>
            <a:r>
              <a:rPr kumimoji="1" lang="ja-JP" altLang="en-US" u="sng" dirty="0"/>
              <a:t>フラストレーション</a:t>
            </a:r>
            <a:r>
              <a:rPr kumimoji="1" lang="ja-JP" altLang="en-US" dirty="0"/>
              <a:t> </a:t>
            </a:r>
            <a:r>
              <a:rPr kumimoji="1" lang="en-US" altLang="ja-JP" dirty="0"/>
              <a:t>+ </a:t>
            </a:r>
            <a:r>
              <a:rPr kumimoji="1" lang="ja-JP" altLang="en-US" u="sng" dirty="0"/>
              <a:t>ランダムネス</a:t>
            </a:r>
            <a:endParaRPr kumimoji="1" lang="en-US" altLang="ja-JP" u="sng" dirty="0"/>
          </a:p>
          <a:p>
            <a:pPr>
              <a:lnSpc>
                <a:spcPct val="100000"/>
              </a:lnSpc>
            </a:pPr>
            <a:r>
              <a:rPr lang="ja-JP" altLang="en-US" dirty="0"/>
              <a:t>転移温度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以下になると、スピンがランダムに凍結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磁化率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Χ(T)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に転移温度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でカスプが見られる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/>
              <a:t>Edwards-Anderson</a:t>
            </a:r>
            <a:r>
              <a:rPr lang="ja-JP" altLang="en-US" dirty="0"/>
              <a:t> </a:t>
            </a:r>
            <a:r>
              <a:rPr lang="en-US" altLang="ja-JP" dirty="0"/>
              <a:t>model</a:t>
            </a:r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B039AD-C2D8-4CCC-B805-B95E824F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6BEC74C2-3629-4616-B97E-612CEC320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5"/>
          <a:stretch/>
        </p:blipFill>
        <p:spPr>
          <a:xfrm>
            <a:off x="8236043" y="1093806"/>
            <a:ext cx="3642676" cy="467038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164F6A-9247-4B2F-92B8-F4BB27A8B7E2}"/>
              </a:ext>
            </a:extLst>
          </p:cNvPr>
          <p:cNvSpPr txBox="1"/>
          <p:nvPr/>
        </p:nvSpPr>
        <p:spPr>
          <a:xfrm>
            <a:off x="9199470" y="5694034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AuFe</a:t>
            </a:r>
            <a:r>
              <a:rPr kumimoji="1" lang="ja-JP" altLang="en-US" dirty="0"/>
              <a:t>の磁化率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Χ(T)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FAE1BC-3069-4356-BF7C-44708439DAD1}"/>
              </a:ext>
            </a:extLst>
          </p:cNvPr>
          <p:cNvSpPr txBox="1"/>
          <p:nvPr/>
        </p:nvSpPr>
        <p:spPr>
          <a:xfrm>
            <a:off x="8497477" y="6115421"/>
            <a:ext cx="352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V. Cannella and J. A. </a:t>
            </a:r>
            <a:r>
              <a:rPr kumimoji="1" lang="en-US" altLang="ja-JP" sz="1200" dirty="0" err="1"/>
              <a:t>Mydosh</a:t>
            </a:r>
            <a:r>
              <a:rPr kumimoji="1" lang="en-US" altLang="ja-JP" sz="1200" dirty="0"/>
              <a:t>, PRB </a:t>
            </a:r>
            <a:r>
              <a:rPr kumimoji="1" lang="en-US" altLang="ja-JP" sz="1200" b="1" dirty="0"/>
              <a:t>6</a:t>
            </a:r>
            <a:r>
              <a:rPr kumimoji="1" lang="en-US" altLang="ja-JP" sz="1200" dirty="0"/>
              <a:t>, 11 (1972).</a:t>
            </a:r>
            <a:endParaRPr kumimoji="1" lang="ja-JP" altLang="en-US" sz="1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94DC22-9F56-4696-93C8-1BAAD2141ECA}"/>
              </a:ext>
            </a:extLst>
          </p:cNvPr>
          <p:cNvSpPr txBox="1"/>
          <p:nvPr/>
        </p:nvSpPr>
        <p:spPr>
          <a:xfrm>
            <a:off x="994456" y="5386802"/>
            <a:ext cx="404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ja-JP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kumimoji="1" lang="ja-JP" altLang="en-US" sz="2400" dirty="0"/>
              <a:t>：二値分布、</a:t>
            </a:r>
            <a:r>
              <a:rPr kumimoji="1" lang="en-US" altLang="ja-JP" sz="2400" dirty="0"/>
              <a:t>Gauss</a:t>
            </a:r>
            <a:r>
              <a:rPr kumimoji="1" lang="ja-JP" altLang="en-US" sz="2400" dirty="0"/>
              <a:t>分布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78BCB94-3814-4F48-8F0C-63E542FDD8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6" y="4421481"/>
            <a:ext cx="2537505" cy="9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2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A59BE-8E51-4041-AA8D-C556FB97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フラストレーション</a:t>
            </a:r>
            <a:r>
              <a:rPr kumimoji="1" lang="ja-JP" altLang="en-US" sz="3200" dirty="0"/>
              <a:t>系の</a:t>
            </a:r>
            <a:r>
              <a:rPr kumimoji="1" lang="en-US" altLang="ja-JP" sz="3200" dirty="0"/>
              <a:t>µSR</a:t>
            </a:r>
            <a:r>
              <a:rPr kumimoji="1" lang="ja-JP" altLang="en-US" sz="3200" dirty="0"/>
              <a:t>スペクトル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カゴメ格子系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C70D09-3B9C-47E3-90E5-173C36D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2B3F880C-83B9-4A87-B850-3C9386E5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2" y="1310814"/>
            <a:ext cx="5590094" cy="367467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A222A2-1AC4-4953-BFAE-DEDB832A1CED}"/>
              </a:ext>
            </a:extLst>
          </p:cNvPr>
          <p:cNvSpPr txBox="1"/>
          <p:nvPr/>
        </p:nvSpPr>
        <p:spPr>
          <a:xfrm>
            <a:off x="1042854" y="5145139"/>
            <a:ext cx="466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SrCr</a:t>
            </a:r>
            <a:r>
              <a:rPr lang="en-US" altLang="ja-JP" baseline="-25000" dirty="0"/>
              <a:t>8</a:t>
            </a:r>
            <a:r>
              <a:rPr lang="en-US" altLang="ja-JP" dirty="0"/>
              <a:t>Ga</a:t>
            </a:r>
            <a:r>
              <a:rPr lang="en-US" altLang="ja-JP" baseline="-25000" dirty="0"/>
              <a:t>4</a:t>
            </a:r>
            <a:r>
              <a:rPr lang="en-US" altLang="ja-JP" dirty="0"/>
              <a:t>O</a:t>
            </a:r>
            <a:r>
              <a:rPr lang="en-US" altLang="ja-JP" baseline="-25000" dirty="0"/>
              <a:t>19</a:t>
            </a:r>
            <a:r>
              <a:rPr lang="ja-JP" altLang="en-US" dirty="0"/>
              <a:t>の</a:t>
            </a:r>
            <a:r>
              <a:rPr lang="en-US" altLang="ja-JP" dirty="0"/>
              <a:t>µSR</a:t>
            </a:r>
            <a:r>
              <a:rPr lang="ja-JP" altLang="en-US" dirty="0"/>
              <a:t>スペクトル</a:t>
            </a:r>
            <a:r>
              <a:rPr lang="en-US" altLang="ja-JP" dirty="0"/>
              <a:t>(T=100mK)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68E40C-5EAC-473E-9EBF-29C41642283E}"/>
              </a:ext>
            </a:extLst>
          </p:cNvPr>
          <p:cNvSpPr txBox="1"/>
          <p:nvPr/>
        </p:nvSpPr>
        <p:spPr>
          <a:xfrm>
            <a:off x="1107219" y="5521802"/>
            <a:ext cx="466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Y. J. </a:t>
            </a:r>
            <a:r>
              <a:rPr kumimoji="1" lang="en-US" altLang="ja-JP" dirty="0" err="1"/>
              <a:t>Uemura</a:t>
            </a:r>
            <a:r>
              <a:rPr kumimoji="1" lang="en-US" altLang="ja-JP" dirty="0"/>
              <a:t> et.al., PRL </a:t>
            </a:r>
            <a:r>
              <a:rPr kumimoji="1" lang="en-US" altLang="ja-JP" b="1" dirty="0"/>
              <a:t>73</a:t>
            </a:r>
            <a:r>
              <a:rPr kumimoji="1" lang="en-US" altLang="ja-JP" dirty="0"/>
              <a:t>, 3306 (1994).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966697-8F27-4B93-A144-B9790DB39E25}"/>
              </a:ext>
            </a:extLst>
          </p:cNvPr>
          <p:cNvSpPr txBox="1"/>
          <p:nvPr/>
        </p:nvSpPr>
        <p:spPr>
          <a:xfrm>
            <a:off x="532614" y="6134025"/>
            <a:ext cx="1018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⇒ </a:t>
            </a:r>
            <a:r>
              <a:rPr lang="en-US" altLang="ja-JP" sz="2400" dirty="0"/>
              <a:t>Gaussian decay(static fluctuation) + </a:t>
            </a:r>
            <a:r>
              <a:rPr lang="en-US" altLang="ja-JP" sz="2400" dirty="0" err="1"/>
              <a:t>undecoupled</a:t>
            </a:r>
            <a:r>
              <a:rPr lang="en-US" altLang="ja-JP" sz="2400" dirty="0"/>
              <a:t>(fast fluctuation)</a:t>
            </a:r>
            <a:endParaRPr kumimoji="1" lang="ja-JP" altLang="en-US" sz="2400" dirty="0"/>
          </a:p>
        </p:txBody>
      </p:sp>
      <p:pic>
        <p:nvPicPr>
          <p:cNvPr id="14" name="図 13" descr="グラフ&#10;&#10;自動的に生成された説明">
            <a:extLst>
              <a:ext uri="{FF2B5EF4-FFF2-40B4-BE49-F238E27FC236}">
                <a16:creationId xmlns:a16="http://schemas.microsoft.com/office/drawing/2014/main" id="{8D21EAAD-380A-4668-A35F-C23B91DDAC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1"/>
          <a:stretch/>
        </p:blipFill>
        <p:spPr>
          <a:xfrm>
            <a:off x="7477382" y="1310814"/>
            <a:ext cx="4047875" cy="349685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DD75432-F5E2-4FBF-9597-5635D035307F}"/>
              </a:ext>
            </a:extLst>
          </p:cNvPr>
          <p:cNvSpPr txBox="1"/>
          <p:nvPr/>
        </p:nvSpPr>
        <p:spPr>
          <a:xfrm>
            <a:off x="7930650" y="5139158"/>
            <a:ext cx="38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SrCr</a:t>
            </a:r>
            <a:r>
              <a:rPr kumimoji="1" lang="en-US" altLang="ja-JP" baseline="-25000" dirty="0"/>
              <a:t>x</a:t>
            </a:r>
            <a:r>
              <a:rPr lang="en-US" altLang="ja-JP" dirty="0"/>
              <a:t>Ga</a:t>
            </a:r>
            <a:r>
              <a:rPr lang="en-US" altLang="ja-JP" baseline="-25000" dirty="0"/>
              <a:t>12-x</a:t>
            </a:r>
            <a:r>
              <a:rPr lang="en-US" altLang="ja-JP" dirty="0"/>
              <a:t>O</a:t>
            </a:r>
            <a:r>
              <a:rPr lang="en-US" altLang="ja-JP" baseline="-25000" dirty="0"/>
              <a:t>19</a:t>
            </a:r>
            <a:r>
              <a:rPr lang="ja-JP" altLang="en-US" dirty="0"/>
              <a:t>の磁化率の温度変化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E6B308-ABF9-45D6-B836-9DF2CB637719}"/>
              </a:ext>
            </a:extLst>
          </p:cNvPr>
          <p:cNvSpPr txBox="1"/>
          <p:nvPr/>
        </p:nvSpPr>
        <p:spPr>
          <a:xfrm>
            <a:off x="7559365" y="5521802"/>
            <a:ext cx="443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B. Martínez</a:t>
            </a:r>
            <a:r>
              <a:rPr kumimoji="1" lang="en-US" altLang="ja-JP" dirty="0"/>
              <a:t> et.al., PRB </a:t>
            </a:r>
            <a:r>
              <a:rPr lang="en-US" altLang="ja-JP" b="1" dirty="0"/>
              <a:t>46</a:t>
            </a:r>
            <a:r>
              <a:rPr kumimoji="1" lang="en-US" altLang="ja-JP" dirty="0"/>
              <a:t>, </a:t>
            </a:r>
            <a:r>
              <a:rPr lang="en-US" altLang="ja-JP" dirty="0"/>
              <a:t>10786 </a:t>
            </a:r>
            <a:r>
              <a:rPr kumimoji="1" lang="en-US" altLang="ja-JP" dirty="0"/>
              <a:t>(1992).</a:t>
            </a:r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FA4F818E-C90A-451E-9298-FF6FEA4A6A84}"/>
              </a:ext>
            </a:extLst>
          </p:cNvPr>
          <p:cNvSpPr/>
          <p:nvPr/>
        </p:nvSpPr>
        <p:spPr>
          <a:xfrm>
            <a:off x="9484689" y="3150909"/>
            <a:ext cx="546754" cy="55618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52C5D77-1296-4855-92B5-3762985326FD}"/>
              </a:ext>
            </a:extLst>
          </p:cNvPr>
          <p:cNvGrpSpPr/>
          <p:nvPr/>
        </p:nvGrpSpPr>
        <p:grpSpPr>
          <a:xfrm>
            <a:off x="5568005" y="3792769"/>
            <a:ext cx="467360" cy="848362"/>
            <a:chOff x="7335520" y="4301428"/>
            <a:chExt cx="467360" cy="848362"/>
          </a:xfrm>
        </p:grpSpPr>
        <p:sp>
          <p:nvSpPr>
            <p:cNvPr id="21" name="矢印: 下 20">
              <a:extLst>
                <a:ext uri="{FF2B5EF4-FFF2-40B4-BE49-F238E27FC236}">
                  <a16:creationId xmlns:a16="http://schemas.microsoft.com/office/drawing/2014/main" id="{BC8FAFD0-8A3E-45A0-9EA9-241323EAD5BF}"/>
                </a:ext>
              </a:extLst>
            </p:cNvPr>
            <p:cNvSpPr/>
            <p:nvPr/>
          </p:nvSpPr>
          <p:spPr>
            <a:xfrm>
              <a:off x="7335520" y="4301428"/>
              <a:ext cx="467360" cy="422972"/>
            </a:xfrm>
            <a:prstGeom prst="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矢印: 下 21">
              <a:extLst>
                <a:ext uri="{FF2B5EF4-FFF2-40B4-BE49-F238E27FC236}">
                  <a16:creationId xmlns:a16="http://schemas.microsoft.com/office/drawing/2014/main" id="{D83BCB50-B2E5-4E0B-9FC4-A48C1604DEE9}"/>
                </a:ext>
              </a:extLst>
            </p:cNvPr>
            <p:cNvSpPr/>
            <p:nvPr/>
          </p:nvSpPr>
          <p:spPr>
            <a:xfrm rot="10800000">
              <a:off x="7335520" y="4726818"/>
              <a:ext cx="467360" cy="422972"/>
            </a:xfrm>
            <a:prstGeom prst="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61283F-E31C-4290-9D8B-B97D38D8C818}"/>
              </a:ext>
            </a:extLst>
          </p:cNvPr>
          <p:cNvSpPr txBox="1"/>
          <p:nvPr/>
        </p:nvSpPr>
        <p:spPr>
          <a:xfrm>
            <a:off x="6035365" y="4029535"/>
            <a:ext cx="188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u="sng" dirty="0" err="1"/>
              <a:t>und</a:t>
            </a:r>
            <a:r>
              <a:rPr kumimoji="1" lang="en-US" altLang="ja-JP" sz="2000" b="1" u="sng" dirty="0" err="1"/>
              <a:t>ecoupled</a:t>
            </a:r>
            <a:endParaRPr kumimoji="1" lang="en-US" altLang="ja-JP" sz="2000" b="1" u="sng" dirty="0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FC6B367-7CAF-4482-A3F6-CE11190EBC7E}"/>
              </a:ext>
            </a:extLst>
          </p:cNvPr>
          <p:cNvSpPr/>
          <p:nvPr/>
        </p:nvSpPr>
        <p:spPr>
          <a:xfrm rot="20542905">
            <a:off x="1183738" y="1585830"/>
            <a:ext cx="493425" cy="2455937"/>
          </a:xfrm>
          <a:prstGeom prst="downArrow">
            <a:avLst>
              <a:gd name="adj1" fmla="val 50000"/>
              <a:gd name="adj2" fmla="val 9744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3ED7370-99E3-4A02-996C-347422ED26C6}"/>
              </a:ext>
            </a:extLst>
          </p:cNvPr>
          <p:cNvSpPr txBox="1"/>
          <p:nvPr/>
        </p:nvSpPr>
        <p:spPr>
          <a:xfrm>
            <a:off x="666743" y="4183953"/>
            <a:ext cx="1960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u="sng" dirty="0"/>
              <a:t>Gaussian decay</a:t>
            </a:r>
            <a:endParaRPr kumimoji="1" lang="ja-JP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6006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A59BE-8E51-4041-AA8D-C556FB97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フラストレーション</a:t>
            </a:r>
            <a:r>
              <a:rPr kumimoji="1" lang="ja-JP" altLang="en-US" dirty="0"/>
              <a:t>系の</a:t>
            </a:r>
            <a:r>
              <a:rPr kumimoji="1" lang="en-US" altLang="ja-JP" dirty="0"/>
              <a:t>µSR</a:t>
            </a:r>
            <a:r>
              <a:rPr kumimoji="1" lang="ja-JP" altLang="en-US" dirty="0"/>
              <a:t>スペクトル</a:t>
            </a:r>
            <a:r>
              <a:rPr kumimoji="1" lang="en-US" altLang="ja-JP" dirty="0"/>
              <a:t>(Haldane</a:t>
            </a:r>
            <a:r>
              <a:rPr kumimoji="1" lang="ja-JP" altLang="en-US" dirty="0"/>
              <a:t>系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C70D09-3B9C-47E3-90E5-173C36D3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956DE1-47AC-4A39-9C4C-189E7A6782F5}"/>
              </a:ext>
            </a:extLst>
          </p:cNvPr>
          <p:cNvSpPr txBox="1"/>
          <p:nvPr/>
        </p:nvSpPr>
        <p:spPr>
          <a:xfrm>
            <a:off x="325375" y="5147971"/>
            <a:ext cx="57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(Y</a:t>
            </a:r>
            <a:r>
              <a:rPr lang="en-US" altLang="ja-JP" baseline="-25000" dirty="0"/>
              <a:t>2-x</a:t>
            </a:r>
            <a:r>
              <a:rPr lang="en-US" altLang="ja-JP" dirty="0"/>
              <a:t>Ca</a:t>
            </a:r>
            <a:r>
              <a:rPr lang="en-US" altLang="ja-JP" baseline="-25000" dirty="0"/>
              <a:t>x</a:t>
            </a:r>
            <a:r>
              <a:rPr lang="en-US" altLang="ja-JP" dirty="0"/>
              <a:t>)BaNiO</a:t>
            </a:r>
            <a:r>
              <a:rPr lang="en-US" altLang="ja-JP" baseline="-25000" dirty="0"/>
              <a:t>5</a:t>
            </a:r>
            <a:r>
              <a:rPr lang="ja-JP" altLang="en-US" dirty="0"/>
              <a:t>の</a:t>
            </a:r>
            <a:r>
              <a:rPr lang="en-US" altLang="ja-JP" dirty="0"/>
              <a:t>µSR</a:t>
            </a:r>
            <a:r>
              <a:rPr lang="ja-JP" altLang="en-US" dirty="0"/>
              <a:t>スペクトル</a:t>
            </a:r>
            <a:r>
              <a:rPr lang="en-US" altLang="ja-JP" dirty="0"/>
              <a:t>(x=0.095, T=50mK)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65B464-7197-45C5-B626-1BBF357AE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262"/>
            <a:ext cx="5970308" cy="364518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7187655-DAA2-4019-BCE4-BE7496796DB1}"/>
              </a:ext>
            </a:extLst>
          </p:cNvPr>
          <p:cNvSpPr txBox="1"/>
          <p:nvPr/>
        </p:nvSpPr>
        <p:spPr>
          <a:xfrm>
            <a:off x="1154794" y="5517303"/>
            <a:ext cx="432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K. Kojima et.al., PRL </a:t>
            </a:r>
            <a:r>
              <a:rPr kumimoji="1" lang="en-US" altLang="ja-JP" b="1" dirty="0"/>
              <a:t>74</a:t>
            </a:r>
            <a:r>
              <a:rPr kumimoji="1" lang="en-US" altLang="ja-JP" dirty="0"/>
              <a:t>, 3471 (1995).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966697-8F27-4B93-A144-B9790DB39E25}"/>
              </a:ext>
            </a:extLst>
          </p:cNvPr>
          <p:cNvSpPr txBox="1"/>
          <p:nvPr/>
        </p:nvSpPr>
        <p:spPr>
          <a:xfrm>
            <a:off x="532614" y="6134025"/>
            <a:ext cx="9767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⇒ </a:t>
            </a:r>
            <a:r>
              <a:rPr kumimoji="1" lang="en-US" altLang="ja-JP" sz="2400" dirty="0"/>
              <a:t>non-Kubo-</a:t>
            </a:r>
            <a:r>
              <a:rPr kumimoji="1" lang="en-US" altLang="ja-JP" sz="2400" dirty="0" err="1"/>
              <a:t>Toyabe</a:t>
            </a:r>
            <a:r>
              <a:rPr kumimoji="1" lang="en-US" altLang="ja-JP" sz="2400" dirty="0"/>
              <a:t>-like</a:t>
            </a:r>
            <a:r>
              <a:rPr kumimoji="1" lang="ja-JP" altLang="en-US" sz="2400" dirty="0"/>
              <a:t>な縦磁場依存性（</a:t>
            </a:r>
            <a:r>
              <a:rPr kumimoji="1" lang="en-US" altLang="ja-JP" sz="2400" b="1" u="sng" dirty="0"/>
              <a:t>non-Markovian noise</a:t>
            </a:r>
            <a:r>
              <a:rPr kumimoji="1" lang="ja-JP" altLang="en-US" sz="2400" dirty="0"/>
              <a:t>）</a:t>
            </a:r>
          </a:p>
        </p:txBody>
      </p:sp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1A9D9806-801F-404F-A6E0-A7C7321B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51" y="1271821"/>
            <a:ext cx="5134525" cy="357424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8A9C89-A0DC-40EF-9834-ABE894C4566E}"/>
              </a:ext>
            </a:extLst>
          </p:cNvPr>
          <p:cNvSpPr txBox="1"/>
          <p:nvPr/>
        </p:nvSpPr>
        <p:spPr>
          <a:xfrm>
            <a:off x="7986513" y="4941288"/>
            <a:ext cx="39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(Y</a:t>
            </a:r>
            <a:r>
              <a:rPr lang="en-US" altLang="ja-JP" baseline="-25000" dirty="0"/>
              <a:t>2-x</a:t>
            </a:r>
            <a:r>
              <a:rPr lang="en-US" altLang="ja-JP" dirty="0"/>
              <a:t>Ca</a:t>
            </a:r>
            <a:r>
              <a:rPr lang="en-US" altLang="ja-JP" baseline="-25000" dirty="0"/>
              <a:t>x</a:t>
            </a:r>
            <a:r>
              <a:rPr lang="en-US" altLang="ja-JP" dirty="0"/>
              <a:t>)BaNiO</a:t>
            </a:r>
            <a:r>
              <a:rPr lang="en-US" altLang="ja-JP" baseline="-25000" dirty="0"/>
              <a:t>5</a:t>
            </a:r>
            <a:r>
              <a:rPr lang="ja-JP" altLang="en-US" dirty="0"/>
              <a:t>の磁化率の温度変化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B255832-5EF7-4188-A8A0-B2788BE65F8C}"/>
              </a:ext>
            </a:extLst>
          </p:cNvPr>
          <p:cNvSpPr txBox="1"/>
          <p:nvPr/>
        </p:nvSpPr>
        <p:spPr>
          <a:xfrm>
            <a:off x="7986513" y="5310620"/>
            <a:ext cx="432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K. Kojima et.al., PRL </a:t>
            </a:r>
            <a:r>
              <a:rPr kumimoji="1" lang="en-US" altLang="ja-JP" b="1" dirty="0"/>
              <a:t>74</a:t>
            </a:r>
            <a:r>
              <a:rPr kumimoji="1" lang="en-US" altLang="ja-JP" dirty="0"/>
              <a:t>, 3471 (1995).</a:t>
            </a:r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B5219E04-76AD-49E8-BBFA-658120787C84}"/>
              </a:ext>
            </a:extLst>
          </p:cNvPr>
          <p:cNvSpPr/>
          <p:nvPr/>
        </p:nvSpPr>
        <p:spPr>
          <a:xfrm>
            <a:off x="8246962" y="2316885"/>
            <a:ext cx="546754" cy="55618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1F13F8-C2B1-4F0A-ACBB-132D11D29D5D}"/>
              </a:ext>
            </a:extLst>
          </p:cNvPr>
          <p:cNvGrpSpPr/>
          <p:nvPr/>
        </p:nvGrpSpPr>
        <p:grpSpPr>
          <a:xfrm>
            <a:off x="5831576" y="3217514"/>
            <a:ext cx="467360" cy="1454016"/>
            <a:chOff x="7335520" y="3695774"/>
            <a:chExt cx="467360" cy="1454016"/>
          </a:xfrm>
        </p:grpSpPr>
        <p:sp>
          <p:nvSpPr>
            <p:cNvPr id="22" name="矢印: 下 21">
              <a:extLst>
                <a:ext uri="{FF2B5EF4-FFF2-40B4-BE49-F238E27FC236}">
                  <a16:creationId xmlns:a16="http://schemas.microsoft.com/office/drawing/2014/main" id="{28967AB6-4759-453C-BCDD-E5476DDDFAC6}"/>
                </a:ext>
              </a:extLst>
            </p:cNvPr>
            <p:cNvSpPr/>
            <p:nvPr/>
          </p:nvSpPr>
          <p:spPr>
            <a:xfrm>
              <a:off x="7335520" y="3695774"/>
              <a:ext cx="467360" cy="422972"/>
            </a:xfrm>
            <a:prstGeom prst="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矢印: 下 22">
              <a:extLst>
                <a:ext uri="{FF2B5EF4-FFF2-40B4-BE49-F238E27FC236}">
                  <a16:creationId xmlns:a16="http://schemas.microsoft.com/office/drawing/2014/main" id="{8777C41B-2A69-42A7-A416-324B4E79C8C9}"/>
                </a:ext>
              </a:extLst>
            </p:cNvPr>
            <p:cNvSpPr/>
            <p:nvPr/>
          </p:nvSpPr>
          <p:spPr>
            <a:xfrm rot="10800000">
              <a:off x="7335520" y="4726818"/>
              <a:ext cx="467360" cy="422972"/>
            </a:xfrm>
            <a:prstGeom prst="down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0F5864-9FCE-4D50-976A-77305AD93163}"/>
              </a:ext>
            </a:extLst>
          </p:cNvPr>
          <p:cNvSpPr txBox="1"/>
          <p:nvPr/>
        </p:nvSpPr>
        <p:spPr>
          <a:xfrm>
            <a:off x="6105528" y="3613131"/>
            <a:ext cx="152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u="sng" dirty="0"/>
              <a:t>hardly</a:t>
            </a:r>
          </a:p>
          <a:p>
            <a:r>
              <a:rPr lang="en-US" altLang="ja-JP" sz="2000" b="1" u="sng" dirty="0"/>
              <a:t>d</a:t>
            </a:r>
            <a:r>
              <a:rPr kumimoji="1" lang="en-US" altLang="ja-JP" sz="2000" b="1" u="sng" dirty="0"/>
              <a:t>ecoupled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A9B6D505-BB9D-433B-9AF7-2CEA9E3ECEE4}"/>
              </a:ext>
            </a:extLst>
          </p:cNvPr>
          <p:cNvSpPr/>
          <p:nvPr/>
        </p:nvSpPr>
        <p:spPr>
          <a:xfrm rot="19530739">
            <a:off x="1086001" y="2335395"/>
            <a:ext cx="493425" cy="1731897"/>
          </a:xfrm>
          <a:prstGeom prst="downArrow">
            <a:avLst>
              <a:gd name="adj1" fmla="val 50000"/>
              <a:gd name="adj2" fmla="val 9744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CA012C3-D32B-4244-86C9-A52E6688520E}"/>
              </a:ext>
            </a:extLst>
          </p:cNvPr>
          <p:cNvSpPr txBox="1"/>
          <p:nvPr/>
        </p:nvSpPr>
        <p:spPr>
          <a:xfrm>
            <a:off x="569296" y="4182271"/>
            <a:ext cx="1960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u="sng" dirty="0"/>
              <a:t>Gaussian decay</a:t>
            </a:r>
            <a:endParaRPr kumimoji="1" lang="ja-JP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9033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0739A-3014-45E0-BDE9-B1F81295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３</a:t>
            </a:r>
            <a:r>
              <a:rPr kumimoji="1" lang="ja-JP" altLang="en-US" sz="3600" dirty="0"/>
              <a:t>次元</a:t>
            </a:r>
            <a:r>
              <a:rPr lang="en-US" altLang="ja-JP" sz="3600" dirty="0"/>
              <a:t>±J</a:t>
            </a:r>
            <a:r>
              <a:rPr lang="ja-JP" altLang="en-US" sz="3600" dirty="0"/>
              <a:t> </a:t>
            </a:r>
            <a:r>
              <a:rPr lang="en-US" altLang="ja-JP" sz="3600" dirty="0" err="1"/>
              <a:t>Ising</a:t>
            </a:r>
            <a:r>
              <a:rPr kumimoji="1" lang="ja-JP" altLang="en-US" sz="3600" dirty="0"/>
              <a:t>スピングラスモデル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7566DC-B6A1-4468-BE6C-B1AA32D4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AA7A25-32BC-4479-8434-0CD1631C45FB}"/>
              </a:ext>
            </a:extLst>
          </p:cNvPr>
          <p:cNvSpPr txBox="1"/>
          <p:nvPr/>
        </p:nvSpPr>
        <p:spPr>
          <a:xfrm>
            <a:off x="765306" y="3829852"/>
            <a:ext cx="24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スピン自己相関関数</a:t>
            </a:r>
            <a:endParaRPr kumimoji="1" lang="ja-JP" altLang="en-US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0D35AF-F8F7-4529-9A3F-6C1FDC8D8C03}"/>
              </a:ext>
            </a:extLst>
          </p:cNvPr>
          <p:cNvSpPr txBox="1"/>
          <p:nvPr/>
        </p:nvSpPr>
        <p:spPr>
          <a:xfrm>
            <a:off x="8102291" y="469612"/>
            <a:ext cx="395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A. T. </a:t>
            </a:r>
            <a:r>
              <a:rPr kumimoji="1" lang="en-US" altLang="ja-JP" dirty="0" err="1"/>
              <a:t>Ogielski</a:t>
            </a:r>
            <a:r>
              <a:rPr kumimoji="1" lang="en-US" altLang="ja-JP" dirty="0"/>
              <a:t>, PRB </a:t>
            </a:r>
            <a:r>
              <a:rPr kumimoji="1" lang="en-US" altLang="ja-JP" b="1" dirty="0"/>
              <a:t>32</a:t>
            </a:r>
            <a:r>
              <a:rPr kumimoji="1" lang="en-US" altLang="ja-JP" dirty="0"/>
              <a:t>, 7384 (1985).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199BF0-AACF-4066-9E5A-BEC36B083E24}"/>
              </a:ext>
            </a:extLst>
          </p:cNvPr>
          <p:cNvSpPr txBox="1"/>
          <p:nvPr/>
        </p:nvSpPr>
        <p:spPr>
          <a:xfrm>
            <a:off x="772728" y="1201940"/>
            <a:ext cx="394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Edwards-Anderson</a:t>
            </a:r>
            <a:r>
              <a:rPr lang="ja-JP" altLang="en-US" sz="2400" dirty="0"/>
              <a:t> </a:t>
            </a:r>
            <a:r>
              <a:rPr lang="en-US" altLang="ja-JP" sz="2400" dirty="0"/>
              <a:t>model</a:t>
            </a:r>
          </a:p>
        </p:txBody>
      </p:sp>
      <p:pic>
        <p:nvPicPr>
          <p:cNvPr id="17" name="図 16" descr="時計, 挿絵 が含まれている画像&#10;&#10;自動的に生成された説明">
            <a:extLst>
              <a:ext uri="{FF2B5EF4-FFF2-40B4-BE49-F238E27FC236}">
                <a16:creationId xmlns:a16="http://schemas.microsoft.com/office/drawing/2014/main" id="{47E1E488-1005-41A1-8F4D-7E6EA48DC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9" y="4380514"/>
            <a:ext cx="4220371" cy="838380"/>
          </a:xfrm>
          <a:prstGeom prst="rect">
            <a:avLst/>
          </a:prstGeom>
        </p:spPr>
      </p:pic>
      <p:pic>
        <p:nvPicPr>
          <p:cNvPr id="19" name="図 18" descr="図形, 正方形&#10;&#10;自動的に生成された説明">
            <a:extLst>
              <a:ext uri="{FF2B5EF4-FFF2-40B4-BE49-F238E27FC236}">
                <a16:creationId xmlns:a16="http://schemas.microsoft.com/office/drawing/2014/main" id="{7DCEE2DF-EF04-4032-925A-C24BDF38F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4450411"/>
            <a:ext cx="1672852" cy="42427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83E318F-E7BD-4490-A974-1949C1968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5632547"/>
            <a:ext cx="3109069" cy="35957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43807C9B-D542-4BDE-9577-CF9AA05EEB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6367838"/>
            <a:ext cx="2174821" cy="33733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19C920-2683-4E4F-B755-BC4C94EAE51D}"/>
              </a:ext>
            </a:extLst>
          </p:cNvPr>
          <p:cNvSpPr txBox="1"/>
          <p:nvPr/>
        </p:nvSpPr>
        <p:spPr>
          <a:xfrm>
            <a:off x="939736" y="2895483"/>
            <a:ext cx="4389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→ </a:t>
            </a:r>
            <a:r>
              <a:rPr lang="ja-JP" altLang="en-US" sz="2000" b="1" u="sng" dirty="0"/>
              <a:t>モンテカルロ・シミュレーション</a:t>
            </a:r>
            <a:endParaRPr kumimoji="1" lang="ja-JP" altLang="en-US" sz="2000" b="1" u="sng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8401896-F850-4A48-A508-D45F13B28FEC}"/>
              </a:ext>
            </a:extLst>
          </p:cNvPr>
          <p:cNvGrpSpPr/>
          <p:nvPr/>
        </p:nvGrpSpPr>
        <p:grpSpPr>
          <a:xfrm>
            <a:off x="6431863" y="1269914"/>
            <a:ext cx="4204068" cy="2529801"/>
            <a:chOff x="7290243" y="1252735"/>
            <a:chExt cx="4204068" cy="2529801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3E9D1D8-CABE-4029-A7A4-92A1D7D0A50B}"/>
                </a:ext>
              </a:extLst>
            </p:cNvPr>
            <p:cNvGrpSpPr/>
            <p:nvPr/>
          </p:nvGrpSpPr>
          <p:grpSpPr>
            <a:xfrm>
              <a:off x="7290243" y="1601238"/>
              <a:ext cx="4204068" cy="2181298"/>
              <a:chOff x="7013685" y="1777413"/>
              <a:chExt cx="4204068" cy="2181298"/>
            </a:xfrm>
          </p:grpSpPr>
          <p:pic>
            <p:nvPicPr>
              <p:cNvPr id="12" name="図 11" descr="ダイアグラム&#10;&#10;自動的に生成された説明">
                <a:extLst>
                  <a:ext uri="{FF2B5EF4-FFF2-40B4-BE49-F238E27FC236}">
                    <a16:creationId xmlns:a16="http://schemas.microsoft.com/office/drawing/2014/main" id="{05E1DBF0-D605-4D3E-8870-D72D9E01A5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948"/>
              <a:stretch/>
            </p:blipFill>
            <p:spPr>
              <a:xfrm>
                <a:off x="7013685" y="1777413"/>
                <a:ext cx="4204068" cy="2181298"/>
              </a:xfrm>
              <a:prstGeom prst="rect">
                <a:avLst/>
              </a:prstGeom>
            </p:spPr>
          </p:pic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C9CBB3-FE11-4D66-8EA1-722735412025}"/>
                  </a:ext>
                </a:extLst>
              </p:cNvPr>
              <p:cNvSpPr txBox="1"/>
              <p:nvPr/>
            </p:nvSpPr>
            <p:spPr>
              <a:xfrm>
                <a:off x="7477687" y="1870840"/>
                <a:ext cx="500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(a)</a:t>
                </a:r>
                <a:endParaRPr kumimoji="1" lang="ja-JP" altLang="en-US" b="1" dirty="0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D253977-44D7-450E-A676-7FBE7D108BDE}"/>
                  </a:ext>
                </a:extLst>
              </p:cNvPr>
              <p:cNvSpPr txBox="1"/>
              <p:nvPr/>
            </p:nvSpPr>
            <p:spPr>
              <a:xfrm>
                <a:off x="8678054" y="1879428"/>
                <a:ext cx="564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(b)</a:t>
                </a:r>
                <a:endParaRPr kumimoji="1" lang="ja-JP" altLang="en-US" b="1" dirty="0"/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F5C89C6F-957A-4C5F-BECC-4CB847C8BA4D}"/>
                  </a:ext>
                </a:extLst>
              </p:cNvPr>
              <p:cNvSpPr txBox="1"/>
              <p:nvPr/>
            </p:nvSpPr>
            <p:spPr>
              <a:xfrm>
                <a:off x="10119033" y="1879428"/>
                <a:ext cx="500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dirty="0"/>
                  <a:t>(c)</a:t>
                </a:r>
                <a:endParaRPr kumimoji="1" lang="ja-JP" altLang="en-US" b="1" dirty="0"/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B0191F4-022F-4BBC-ACB2-F1BD9923EC0A}"/>
                </a:ext>
              </a:extLst>
            </p:cNvPr>
            <p:cNvSpPr txBox="1"/>
            <p:nvPr/>
          </p:nvSpPr>
          <p:spPr>
            <a:xfrm>
              <a:off x="8327538" y="1252735"/>
              <a:ext cx="204194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緩和現象の温度領域</a:t>
              </a:r>
              <a:endParaRPr kumimoji="1" lang="ja-JP" altLang="en-US" sz="16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4A3A763-F6AF-43D9-A923-D1EAB9EE9C52}"/>
              </a:ext>
            </a:extLst>
          </p:cNvPr>
          <p:cNvGrpSpPr/>
          <p:nvPr/>
        </p:nvGrpSpPr>
        <p:grpSpPr>
          <a:xfrm>
            <a:off x="6307037" y="3976731"/>
            <a:ext cx="2022924" cy="372281"/>
            <a:chOff x="5614151" y="4195848"/>
            <a:chExt cx="2022924" cy="37228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F5EC5E6-4DFA-4730-8C9C-842FF0BE6C36}"/>
                </a:ext>
              </a:extLst>
            </p:cNvPr>
            <p:cNvSpPr txBox="1"/>
            <p:nvPr/>
          </p:nvSpPr>
          <p:spPr>
            <a:xfrm>
              <a:off x="5964223" y="4198797"/>
              <a:ext cx="1672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Power law</a:t>
              </a:r>
              <a:r>
                <a:rPr kumimoji="1" lang="ja-JP" altLang="en-US" dirty="0"/>
                <a:t>型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BCFF012-D83E-4E6A-BD6A-0B9A239EAC5E}"/>
                </a:ext>
              </a:extLst>
            </p:cNvPr>
            <p:cNvSpPr txBox="1"/>
            <p:nvPr/>
          </p:nvSpPr>
          <p:spPr>
            <a:xfrm>
              <a:off x="5614151" y="4195848"/>
              <a:ext cx="50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(a)</a:t>
              </a:r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E980094-88EE-4124-9678-0A5A41C38A1B}"/>
              </a:ext>
            </a:extLst>
          </p:cNvPr>
          <p:cNvGrpSpPr/>
          <p:nvPr/>
        </p:nvGrpSpPr>
        <p:grpSpPr>
          <a:xfrm>
            <a:off x="6307037" y="5063637"/>
            <a:ext cx="1614700" cy="372281"/>
            <a:chOff x="7501019" y="4195848"/>
            <a:chExt cx="1614700" cy="372281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4024A0E8-6F71-4C46-B05E-5FA6296DDBF0}"/>
                </a:ext>
              </a:extLst>
            </p:cNvPr>
            <p:cNvSpPr txBox="1"/>
            <p:nvPr/>
          </p:nvSpPr>
          <p:spPr>
            <a:xfrm>
              <a:off x="7852526" y="4198797"/>
              <a:ext cx="126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Ogielski</a:t>
              </a:r>
              <a:r>
                <a:rPr kumimoji="1" lang="ja-JP" altLang="en-US" dirty="0"/>
                <a:t>型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4CDE8E8-2BEB-4CF9-9621-97EC27643228}"/>
                </a:ext>
              </a:extLst>
            </p:cNvPr>
            <p:cNvSpPr txBox="1"/>
            <p:nvPr/>
          </p:nvSpPr>
          <p:spPr>
            <a:xfrm>
              <a:off x="7501019" y="4195848"/>
              <a:ext cx="50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(b)</a:t>
              </a:r>
              <a:endParaRPr kumimoji="1" lang="ja-JP" altLang="en-US" dirty="0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6A966DF-0B73-47ED-BB20-6B4C311C46DE}"/>
              </a:ext>
            </a:extLst>
          </p:cNvPr>
          <p:cNvGrpSpPr/>
          <p:nvPr/>
        </p:nvGrpSpPr>
        <p:grpSpPr>
          <a:xfrm>
            <a:off x="8760202" y="3974795"/>
            <a:ext cx="1469959" cy="373203"/>
            <a:chOff x="9769437" y="4162872"/>
            <a:chExt cx="1469959" cy="373203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9F1BA0A-F888-4DDE-989C-66AD4BA16CFF}"/>
                </a:ext>
              </a:extLst>
            </p:cNvPr>
            <p:cNvSpPr txBox="1"/>
            <p:nvPr/>
          </p:nvSpPr>
          <p:spPr>
            <a:xfrm>
              <a:off x="10134282" y="4162872"/>
              <a:ext cx="1105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Debye</a:t>
              </a:r>
              <a:r>
                <a:rPr kumimoji="1" lang="ja-JP" altLang="en-US" dirty="0"/>
                <a:t>型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2484FB0-99B7-402B-AE43-C0D546921B37}"/>
                </a:ext>
              </a:extLst>
            </p:cNvPr>
            <p:cNvSpPr txBox="1"/>
            <p:nvPr/>
          </p:nvSpPr>
          <p:spPr>
            <a:xfrm>
              <a:off x="9769437" y="4166743"/>
              <a:ext cx="50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(c)</a:t>
              </a:r>
              <a:endParaRPr kumimoji="1" lang="ja-JP" altLang="en-US" dirty="0"/>
            </a:p>
          </p:txBody>
        </p:sp>
      </p:grpSp>
      <p:pic>
        <p:nvPicPr>
          <p:cNvPr id="31" name="図 30">
            <a:extLst>
              <a:ext uri="{FF2B5EF4-FFF2-40B4-BE49-F238E27FC236}">
                <a16:creationId xmlns:a16="http://schemas.microsoft.com/office/drawing/2014/main" id="{06B542C5-CD15-4A88-B04A-80BB706F1D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47" y="4454437"/>
            <a:ext cx="2195309" cy="416221"/>
          </a:xfrm>
          <a:prstGeom prst="rect">
            <a:avLst/>
          </a:prstGeom>
        </p:spPr>
      </p:pic>
      <p:pic>
        <p:nvPicPr>
          <p:cNvPr id="35" name="図 34" descr="テキスト, 手紙&#10;&#10;自動的に生成された説明">
            <a:extLst>
              <a:ext uri="{FF2B5EF4-FFF2-40B4-BE49-F238E27FC236}">
                <a16:creationId xmlns:a16="http://schemas.microsoft.com/office/drawing/2014/main" id="{1F54962D-ED80-4453-9BEB-A262B37CCB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9" y="1663605"/>
            <a:ext cx="4743089" cy="10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D7BF99-A057-459A-9B40-2D5C0F2A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Keren function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AB776716-590C-476C-9ABF-6922AE08F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2" y="3873068"/>
            <a:ext cx="2813004" cy="34230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7ED0EE-F0C9-4317-853C-288FEEDA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C6DDD4-E023-4284-8120-338CD85F2A24}"/>
              </a:ext>
            </a:extLst>
          </p:cNvPr>
          <p:cNvSpPr txBox="1"/>
          <p:nvPr/>
        </p:nvSpPr>
        <p:spPr>
          <a:xfrm>
            <a:off x="6408326" y="6106870"/>
            <a:ext cx="540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Keren, J. Phys.: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Condens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Matter </a:t>
            </a: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(2004) S4603–S4618.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DD9003B3-047B-4F3E-A758-684A6D5CA5F8}"/>
              </a:ext>
            </a:extLst>
          </p:cNvPr>
          <p:cNvGrpSpPr/>
          <p:nvPr/>
        </p:nvGrpSpPr>
        <p:grpSpPr>
          <a:xfrm>
            <a:off x="460555" y="1620336"/>
            <a:ext cx="2876534" cy="1568885"/>
            <a:chOff x="601497" y="1249742"/>
            <a:chExt cx="3275498" cy="1747984"/>
          </a:xfrm>
        </p:grpSpPr>
        <p:pic>
          <p:nvPicPr>
            <p:cNvPr id="11" name="図 10" descr="テキスト, 手紙&#10;&#10;自動的に生成された説明">
              <a:extLst>
                <a:ext uri="{FF2B5EF4-FFF2-40B4-BE49-F238E27FC236}">
                  <a16:creationId xmlns:a16="http://schemas.microsoft.com/office/drawing/2014/main" id="{0A07CF20-6F0D-4F04-9A20-27B908591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61"/>
            <a:stretch/>
          </p:blipFill>
          <p:spPr>
            <a:xfrm>
              <a:off x="601497" y="1249742"/>
              <a:ext cx="3275498" cy="541352"/>
            </a:xfrm>
            <a:prstGeom prst="rect">
              <a:avLst/>
            </a:prstGeom>
          </p:spPr>
        </p:pic>
        <p:pic>
          <p:nvPicPr>
            <p:cNvPr id="12" name="図 11" descr="テキスト, 手紙&#10;&#10;自動的に生成された説明">
              <a:extLst>
                <a:ext uri="{FF2B5EF4-FFF2-40B4-BE49-F238E27FC236}">
                  <a16:creationId xmlns:a16="http://schemas.microsoft.com/office/drawing/2014/main" id="{A0922E7A-3A6C-479E-9D3C-C28651069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61"/>
            <a:stretch/>
          </p:blipFill>
          <p:spPr>
            <a:xfrm>
              <a:off x="601497" y="2456374"/>
              <a:ext cx="3275498" cy="541352"/>
            </a:xfrm>
            <a:prstGeom prst="rect">
              <a:avLst/>
            </a:prstGeom>
          </p:spPr>
        </p:pic>
        <p:pic>
          <p:nvPicPr>
            <p:cNvPr id="13" name="図 12" descr="テキスト, 手紙&#10;&#10;自動的に生成された説明">
              <a:extLst>
                <a:ext uri="{FF2B5EF4-FFF2-40B4-BE49-F238E27FC236}">
                  <a16:creationId xmlns:a16="http://schemas.microsoft.com/office/drawing/2014/main" id="{7F5BDAB3-1F2D-4D58-BFBD-084191D83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45" b="42216"/>
            <a:stretch/>
          </p:blipFill>
          <p:spPr>
            <a:xfrm>
              <a:off x="601497" y="1835928"/>
              <a:ext cx="3275498" cy="54135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53CBF1-53AF-431A-A6CD-069B202A9274}"/>
              </a:ext>
            </a:extLst>
          </p:cNvPr>
          <p:cNvSpPr txBox="1"/>
          <p:nvPr/>
        </p:nvSpPr>
        <p:spPr>
          <a:xfrm>
            <a:off x="350211" y="1178579"/>
            <a:ext cx="233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ハミルトニアン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F4F9ADE-AFE6-4756-8DEA-436C918ED624}"/>
              </a:ext>
            </a:extLst>
          </p:cNvPr>
          <p:cNvSpPr txBox="1"/>
          <p:nvPr/>
        </p:nvSpPr>
        <p:spPr>
          <a:xfrm>
            <a:off x="350211" y="3367263"/>
            <a:ext cx="129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u="sng" dirty="0"/>
              <a:t>緩和関数</a:t>
            </a:r>
            <a:endParaRPr kumimoji="1" lang="ja-JP" altLang="en-US" sz="2000" u="sng" dirty="0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DCE82E68-AE1C-40A9-858E-D22F65A70E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4339460"/>
            <a:ext cx="4048619" cy="672539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0C217DA-C7F1-42C8-9252-ACB421D8079E}"/>
              </a:ext>
            </a:extLst>
          </p:cNvPr>
          <p:cNvGrpSpPr/>
          <p:nvPr/>
        </p:nvGrpSpPr>
        <p:grpSpPr>
          <a:xfrm>
            <a:off x="5784862" y="1166154"/>
            <a:ext cx="6259378" cy="4917325"/>
            <a:chOff x="5722081" y="1307081"/>
            <a:chExt cx="6259378" cy="4917325"/>
          </a:xfrm>
        </p:grpSpPr>
        <p:pic>
          <p:nvPicPr>
            <p:cNvPr id="19" name="図 18" descr="グラフィカル ユーザー インターフェイス, グラフ&#10;&#10;自動的に生成された説明">
              <a:extLst>
                <a:ext uri="{FF2B5EF4-FFF2-40B4-BE49-F238E27FC236}">
                  <a16:creationId xmlns:a16="http://schemas.microsoft.com/office/drawing/2014/main" id="{6F710D9F-8CE3-4E99-861F-1A2C6CA9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081" y="1652402"/>
              <a:ext cx="6259378" cy="4419351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C69F1A7-9192-4701-A3F1-37FE29878F3F}"/>
                </a:ext>
              </a:extLst>
            </p:cNvPr>
            <p:cNvSpPr txBox="1"/>
            <p:nvPr/>
          </p:nvSpPr>
          <p:spPr>
            <a:xfrm>
              <a:off x="6740744" y="1307081"/>
              <a:ext cx="177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(a)exponential</a:t>
              </a:r>
              <a:endParaRPr kumimoji="1" lang="ja-JP" altLang="en-US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D0A6564-EFAF-4F70-89C4-339EF011CE59}"/>
                </a:ext>
              </a:extLst>
            </p:cNvPr>
            <p:cNvSpPr txBox="1"/>
            <p:nvPr/>
          </p:nvSpPr>
          <p:spPr>
            <a:xfrm>
              <a:off x="8900720" y="1307081"/>
              <a:ext cx="2941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(b)stretched exponential</a:t>
              </a:r>
              <a:endParaRPr kumimoji="1" lang="ja-JP" altLang="en-US" dirty="0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CADF9687-557A-4008-A394-3DA076E0688F}"/>
                </a:ext>
              </a:extLst>
            </p:cNvPr>
            <p:cNvSpPr txBox="1"/>
            <p:nvPr/>
          </p:nvSpPr>
          <p:spPr>
            <a:xfrm>
              <a:off x="6825586" y="5855074"/>
              <a:ext cx="2425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(c)</a:t>
              </a:r>
              <a:r>
                <a:rPr lang="en-US" altLang="ja-JP" dirty="0" err="1"/>
                <a:t>Ogielski</a:t>
              </a:r>
              <a:endParaRPr kumimoji="1" lang="ja-JP" altLang="en-US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9F3DF7D-6CAB-4D8C-8230-1361024BCDC2}"/>
                </a:ext>
              </a:extLst>
            </p:cNvPr>
            <p:cNvSpPr txBox="1"/>
            <p:nvPr/>
          </p:nvSpPr>
          <p:spPr>
            <a:xfrm>
              <a:off x="9581858" y="5855074"/>
              <a:ext cx="160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(d)p</a:t>
              </a:r>
              <a:r>
                <a:rPr kumimoji="1" lang="en-US" altLang="ja-JP" dirty="0"/>
                <a:t>ower law</a:t>
              </a:r>
              <a:endParaRPr kumimoji="1" lang="ja-JP" altLang="en-US" dirty="0"/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60C23A82-0887-4B69-A5BD-4E7D8EE3B6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5062236"/>
            <a:ext cx="4606391" cy="40011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B1A43D1-F3AA-41F3-9B8E-483A44A3E602}"/>
              </a:ext>
            </a:extLst>
          </p:cNvPr>
          <p:cNvSpPr txBox="1"/>
          <p:nvPr/>
        </p:nvSpPr>
        <p:spPr>
          <a:xfrm>
            <a:off x="5432472" y="451739"/>
            <a:ext cx="5015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A. Keren et.al, PRL </a:t>
            </a:r>
            <a:r>
              <a:rPr lang="en-US" altLang="ja-JP" sz="2000" b="1" dirty="0"/>
              <a:t>89</a:t>
            </a:r>
            <a:r>
              <a:rPr lang="en-US" altLang="ja-JP" sz="2000" dirty="0"/>
              <a:t>, 107201 (2002). 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028507C-0DDE-4EE5-B827-E184BCA6AEE0}"/>
              </a:ext>
            </a:extLst>
          </p:cNvPr>
          <p:cNvSpPr txBox="1"/>
          <p:nvPr/>
        </p:nvSpPr>
        <p:spPr>
          <a:xfrm>
            <a:off x="350211" y="5824082"/>
            <a:ext cx="55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⇒ </a:t>
            </a:r>
            <a:r>
              <a:rPr lang="ja-JP" altLang="en-US" sz="2400" b="1" u="sng" dirty="0"/>
              <a:t>正しい緩和関数を与えない</a:t>
            </a:r>
            <a:r>
              <a:rPr lang="en-US" altLang="ja-JP" sz="2400" b="1" u="sng" dirty="0"/>
              <a:t>(</a:t>
            </a:r>
            <a:r>
              <a:rPr lang="ja-JP" altLang="en-US" sz="2400" b="1" u="sng" dirty="0"/>
              <a:t>摂動論</a:t>
            </a:r>
            <a:r>
              <a:rPr lang="en-US" altLang="ja-JP" sz="2400" b="1" u="sng" dirty="0"/>
              <a:t>)</a:t>
            </a:r>
            <a:endParaRPr kumimoji="1" lang="ja-JP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73790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0682" y="279627"/>
            <a:ext cx="7679406" cy="728683"/>
          </a:xfrm>
        </p:spPr>
        <p:txBody>
          <a:bodyPr>
            <a:normAutofit/>
          </a:bodyPr>
          <a:lstStyle/>
          <a:p>
            <a:r>
              <a:rPr lang="ja-JP" altLang="en-US" dirty="0"/>
              <a:t>量子開放系による定式化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grpSp>
        <p:nvGrpSpPr>
          <p:cNvPr id="37" name="グループ化 36"/>
          <p:cNvGrpSpPr/>
          <p:nvPr/>
        </p:nvGrpSpPr>
        <p:grpSpPr>
          <a:xfrm>
            <a:off x="530682" y="1639733"/>
            <a:ext cx="8184463" cy="3578534"/>
            <a:chOff x="288977" y="1150759"/>
            <a:chExt cx="8184463" cy="3578534"/>
          </a:xfrm>
        </p:grpSpPr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7" y="1150759"/>
              <a:ext cx="4550737" cy="3578534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685216" y="3942591"/>
              <a:ext cx="37882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00FF00"/>
                  </a:solidFill>
                </a:rPr>
                <a:t>system-bath coupling</a:t>
              </a:r>
              <a:r>
                <a:rPr lang="ja-JP" altLang="en-US" sz="2600" b="1" u="sng" dirty="0">
                  <a:solidFill>
                    <a:srgbClr val="00FF00"/>
                  </a:solidFill>
                </a:rPr>
                <a:t> </a:t>
              </a: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431935" y="2172134"/>
              <a:ext cx="35364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00FFDC"/>
                  </a:solidFill>
                </a:rPr>
                <a:t>system Hamiltonian</a:t>
              </a:r>
              <a:endParaRPr lang="ja-JP" altLang="en-US" sz="2600" b="1" u="sng" dirty="0">
                <a:solidFill>
                  <a:srgbClr val="00FFDC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333059" y="2958270"/>
              <a:ext cx="30133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EE8AC0"/>
                  </a:solidFill>
                </a:rPr>
                <a:t>bath Hamiltonian</a:t>
              </a:r>
              <a:r>
                <a:rPr lang="ja-JP" altLang="en-US" sz="2600" b="1" u="sng" dirty="0">
                  <a:solidFill>
                    <a:srgbClr val="EE8AC0"/>
                  </a:solidFill>
                </a:rPr>
                <a:t> </a:t>
              </a:r>
            </a:p>
          </p:txBody>
        </p:sp>
      </p:grp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38" y="776293"/>
            <a:ext cx="5169862" cy="365527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A9983-48AF-42B5-BD2E-9457C6A2E550}"/>
              </a:ext>
            </a:extLst>
          </p:cNvPr>
          <p:cNvSpPr txBox="1"/>
          <p:nvPr/>
        </p:nvSpPr>
        <p:spPr>
          <a:xfrm>
            <a:off x="530682" y="1162090"/>
            <a:ext cx="297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モデルハミルトニアン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9DF141-2C54-4B0B-BCD9-6325DD7A49A1}"/>
              </a:ext>
            </a:extLst>
          </p:cNvPr>
          <p:cNvSpPr txBox="1"/>
          <p:nvPr/>
        </p:nvSpPr>
        <p:spPr>
          <a:xfrm>
            <a:off x="530681" y="5301581"/>
            <a:ext cx="211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対称化相関関数</a:t>
            </a: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B3BBD4A5-685D-4551-8CDE-982E449DE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8" y="5903480"/>
            <a:ext cx="2801273" cy="571529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1C712E5C-5045-4A1D-91D1-DB771936374E}"/>
              </a:ext>
            </a:extLst>
          </p:cNvPr>
          <p:cNvSpPr/>
          <p:nvPr/>
        </p:nvSpPr>
        <p:spPr>
          <a:xfrm rot="1459689">
            <a:off x="5767452" y="5168724"/>
            <a:ext cx="1425389" cy="151405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44DFBB-837F-4E40-B436-3BB526126B5B}"/>
              </a:ext>
            </a:extLst>
          </p:cNvPr>
          <p:cNvSpPr txBox="1"/>
          <p:nvPr/>
        </p:nvSpPr>
        <p:spPr>
          <a:xfrm>
            <a:off x="7514606" y="5967556"/>
            <a:ext cx="185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HEOM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8301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22CC6-F7BA-4621-84B1-0F347297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Approximation by exponential sums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613476-5983-4171-9AAF-FDF64464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14E129-D241-4F19-AF9C-DA63AD6F3E92}"/>
              </a:ext>
            </a:extLst>
          </p:cNvPr>
          <p:cNvSpPr txBox="1"/>
          <p:nvPr/>
        </p:nvSpPr>
        <p:spPr>
          <a:xfrm>
            <a:off x="1123559" y="6393707"/>
            <a:ext cx="998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Gregory </a:t>
            </a:r>
            <a:r>
              <a:rPr lang="en-US" altLang="ja-JP" dirty="0" err="1"/>
              <a:t>Beylkin</a:t>
            </a:r>
            <a:r>
              <a:rPr lang="en-US" altLang="ja-JP" dirty="0"/>
              <a:t> and Lucas </a:t>
            </a:r>
            <a:r>
              <a:rPr lang="en-US" altLang="ja-JP" dirty="0" err="1"/>
              <a:t>Monzón</a:t>
            </a:r>
            <a:r>
              <a:rPr lang="en-US" altLang="ja-JP" dirty="0"/>
              <a:t>, Appl. </a:t>
            </a:r>
            <a:r>
              <a:rPr lang="en-US" altLang="ja-JP" dirty="0" err="1"/>
              <a:t>Comput</a:t>
            </a:r>
            <a:r>
              <a:rPr lang="en-US" altLang="ja-JP" dirty="0"/>
              <a:t>. Harmon. Anal., 28 (2010), pp. 131-149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77C77B6-7F99-4566-BA1A-F56269E13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3" y="1509800"/>
            <a:ext cx="4362798" cy="92469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6078502-3D1E-4808-9528-0350FCD981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3" y="4214599"/>
            <a:ext cx="4665817" cy="1182796"/>
          </a:xfrm>
          <a:prstGeom prst="rect">
            <a:avLst/>
          </a:prstGeom>
        </p:spPr>
      </p:pic>
      <p:sp>
        <p:nvSpPr>
          <p:cNvPr id="11" name="矢印: 下 10">
            <a:extLst>
              <a:ext uri="{FF2B5EF4-FFF2-40B4-BE49-F238E27FC236}">
                <a16:creationId xmlns:a16="http://schemas.microsoft.com/office/drawing/2014/main" id="{E795CB42-8E10-4C11-8594-5C1A0289A498}"/>
              </a:ext>
            </a:extLst>
          </p:cNvPr>
          <p:cNvSpPr/>
          <p:nvPr/>
        </p:nvSpPr>
        <p:spPr>
          <a:xfrm>
            <a:off x="2594243" y="2966655"/>
            <a:ext cx="868918" cy="924690"/>
          </a:xfrm>
          <a:prstGeom prst="downArrow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7908F9-B461-4447-AC4B-36EDBFC1A242}"/>
              </a:ext>
            </a:extLst>
          </p:cNvPr>
          <p:cNvSpPr txBox="1"/>
          <p:nvPr/>
        </p:nvSpPr>
        <p:spPr>
          <a:xfrm>
            <a:off x="7848184" y="5095926"/>
            <a:ext cx="261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kumimoji="1" lang="en-US" altLang="ja-JP" dirty="0"/>
              <a:t> = 0.5, N = 9, M =-21</a:t>
            </a:r>
            <a:endParaRPr kumimoji="1" lang="ja-JP" altLang="en-US" dirty="0"/>
          </a:p>
        </p:txBody>
      </p:sp>
      <p:pic>
        <p:nvPicPr>
          <p:cNvPr id="9" name="図 8" descr="グラフ, 折れ線グラフ&#10;&#10;自動的に生成された説明">
            <a:extLst>
              <a:ext uri="{FF2B5EF4-FFF2-40B4-BE49-F238E27FC236}">
                <a16:creationId xmlns:a16="http://schemas.microsoft.com/office/drawing/2014/main" id="{A67356A5-336C-4CAF-8263-F2BE937C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48" y="1388515"/>
            <a:ext cx="6118118" cy="36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C5B147-FD2E-4555-9926-8CD1F2D1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数値計算</a:t>
            </a:r>
            <a:r>
              <a:rPr kumimoji="1" lang="en-US" altLang="ja-JP" dirty="0"/>
              <a:t>(power law</a:t>
            </a:r>
            <a:r>
              <a:rPr kumimoji="1" lang="ja-JP" altLang="en-US" dirty="0"/>
              <a:t>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BD5CF1-6438-429B-BF40-2D63B6C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B5F0E9-27B9-484E-9916-31F616E4B47A}"/>
              </a:ext>
            </a:extLst>
          </p:cNvPr>
          <p:cNvSpPr txBox="1"/>
          <p:nvPr/>
        </p:nvSpPr>
        <p:spPr>
          <a:xfrm>
            <a:off x="8194861" y="2674557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Keren function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5105F9-4137-405E-9E69-BA39964B4340}"/>
              </a:ext>
            </a:extLst>
          </p:cNvPr>
          <p:cNvSpPr txBox="1"/>
          <p:nvPr/>
        </p:nvSpPr>
        <p:spPr>
          <a:xfrm>
            <a:off x="2835574" y="2674557"/>
            <a:ext cx="88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HEOM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68D0B504-790B-4315-A90D-C5743478D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1" y="1208312"/>
            <a:ext cx="3745483" cy="1104581"/>
          </a:xfrm>
        </p:spPr>
        <p:txBody>
          <a:bodyPr>
            <a:normAutofit/>
          </a:bodyPr>
          <a:lstStyle/>
          <a:p>
            <a:r>
              <a:rPr lang="en-US" altLang="ja-JP" dirty="0"/>
              <a:t>x=0.5, c=0.3</a:t>
            </a:r>
          </a:p>
          <a:p>
            <a:r>
              <a:rPr lang="en-US" altLang="ja-JP" dirty="0"/>
              <a:t>LF=0, 5, 10, 20, 50G</a:t>
            </a:r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0" name="図 9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47540C4A-5ADC-4714-BDCB-57068202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27" y="2929059"/>
            <a:ext cx="5359287" cy="3215572"/>
          </a:xfrm>
          <a:prstGeom prst="rect">
            <a:avLst/>
          </a:prstGeom>
        </p:spPr>
      </p:pic>
      <p:pic>
        <p:nvPicPr>
          <p:cNvPr id="12" name="図 11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D762447D-DE0E-408C-84B9-D3F2CE37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7" y="2929060"/>
            <a:ext cx="5372629" cy="3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EAB74CB-31FF-40C2-92E3-6D5FCDD42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特定のフラストレーション系の</a:t>
            </a:r>
            <a:r>
              <a:rPr lang="en-US" altLang="ja-JP" dirty="0"/>
              <a:t>µSR</a:t>
            </a:r>
            <a:r>
              <a:rPr lang="ja-JP" altLang="en-US" dirty="0"/>
              <a:t>スペクトルにおける特異な縦磁場依存性</a:t>
            </a:r>
            <a:endParaRPr lang="en-US" altLang="ja-JP" dirty="0"/>
          </a:p>
          <a:p>
            <a:r>
              <a:rPr lang="en-US" altLang="ja-JP" dirty="0"/>
              <a:t>power law</a:t>
            </a:r>
            <a:r>
              <a:rPr lang="ja-JP" altLang="en-US" dirty="0"/>
              <a:t>型の相関関数に対する階層方程式を計算</a:t>
            </a:r>
            <a:endParaRPr lang="en-US" altLang="ja-JP" dirty="0"/>
          </a:p>
          <a:p>
            <a:r>
              <a:rPr lang="ja-JP" altLang="en-US" dirty="0"/>
              <a:t>今後の課題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stretched exponential, </a:t>
            </a:r>
            <a:r>
              <a:rPr lang="en-US" altLang="ja-JP" dirty="0" err="1"/>
              <a:t>Ogielski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・特異な縦磁場依存性を再現</a:t>
            </a:r>
          </a:p>
        </p:txBody>
      </p:sp>
    </p:spTree>
    <p:extLst>
      <p:ext uri="{BB962C8B-B14F-4D97-AF65-F5344CB8AC3E}">
        <p14:creationId xmlns:p14="http://schemas.microsoft.com/office/powerpoint/2010/main" val="129912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7F0E9-860A-436A-84EC-8CBCA01C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µSR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9DD85A-CF0C-43B2-9EF4-5A9026B9B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3"/>
            <a:ext cx="6574559" cy="5513162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ミュオン（スピン</a:t>
            </a:r>
            <a:r>
              <a:rPr kumimoji="1" lang="en-US" altLang="ja-JP" sz="2000" dirty="0"/>
              <a:t>1/2</a:t>
            </a:r>
            <a:r>
              <a:rPr kumimoji="1" lang="ja-JP" altLang="en-US" sz="2000" dirty="0"/>
              <a:t>の素粒子）を用いて局所磁場を測定する実験法</a:t>
            </a:r>
            <a:endParaRPr kumimoji="1" lang="en-US" altLang="ja-JP" sz="2000" dirty="0"/>
          </a:p>
          <a:p>
            <a:r>
              <a:rPr kumimoji="1" lang="en-US" altLang="ja-JP" sz="2000" dirty="0"/>
              <a:t>µSR</a:t>
            </a:r>
            <a:r>
              <a:rPr kumimoji="1" lang="ja-JP" altLang="en-US" sz="2000" dirty="0"/>
              <a:t>スペクトル（緩和関数）はミュオンスピン偏極の時間変化を表し、サンプルの電子スピン・核磁気の振る舞い</a:t>
            </a:r>
            <a:r>
              <a:rPr lang="ja-JP" altLang="en-US" sz="2000" dirty="0"/>
              <a:t>等</a:t>
            </a:r>
            <a:r>
              <a:rPr kumimoji="1" lang="ja-JP" altLang="en-US" sz="2000" dirty="0"/>
              <a:t>を探る</a:t>
            </a:r>
            <a:r>
              <a:rPr lang="ja-JP" altLang="en-US" sz="2000" dirty="0"/>
              <a:t>ことができる</a:t>
            </a:r>
            <a:endParaRPr kumimoji="1" lang="en-US" altLang="ja-JP" sz="2000" dirty="0"/>
          </a:p>
          <a:p>
            <a:r>
              <a:rPr lang="ja-JP" altLang="en-US" sz="2000" dirty="0"/>
              <a:t>サンプル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金属</a:t>
            </a:r>
            <a:r>
              <a:rPr kumimoji="1" lang="ja-JP" altLang="en-US" sz="2000" dirty="0"/>
              <a:t>、超伝導体、</a:t>
            </a:r>
            <a:r>
              <a:rPr kumimoji="1" lang="en-US" altLang="ja-JP" sz="2000" dirty="0"/>
              <a:t>DNA</a:t>
            </a:r>
            <a:r>
              <a:rPr lang="ja-JP" altLang="en-US" sz="2000" dirty="0"/>
              <a:t> </a:t>
            </a:r>
            <a:r>
              <a:rPr lang="en-US" altLang="ja-JP" sz="2000" dirty="0"/>
              <a:t>etc.</a:t>
            </a:r>
            <a:endParaRPr kumimoji="1" lang="en-US" altLang="ja-JP" sz="2000" dirty="0"/>
          </a:p>
          <a:p>
            <a:r>
              <a:rPr lang="ja-JP" altLang="en-US" sz="2000" dirty="0"/>
              <a:t>特徴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・局所磁場を調べることができる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・ゼロ磁場測定可能</a:t>
            </a: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・他の実験法で見られない時間のダイナミクスを見る</a:t>
            </a:r>
            <a:br>
              <a:rPr lang="en-US" altLang="ja-JP" sz="2000" dirty="0"/>
            </a:br>
            <a:r>
              <a:rPr lang="ja-JP" altLang="en-US" sz="2000" dirty="0"/>
              <a:t>　ことができる</a:t>
            </a:r>
            <a:endParaRPr kumimoji="1"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43570B-4462-4EC3-87D9-93CD9F06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E47EC66-2A9A-46A0-9EF9-94AF64717B18}"/>
              </a:ext>
            </a:extLst>
          </p:cNvPr>
          <p:cNvGrpSpPr/>
          <p:nvPr/>
        </p:nvGrpSpPr>
        <p:grpSpPr>
          <a:xfrm>
            <a:off x="7450598" y="155365"/>
            <a:ext cx="4349603" cy="3439201"/>
            <a:chOff x="7203521" y="1450595"/>
            <a:chExt cx="4599870" cy="3867476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DA5ECA43-2F8F-4367-8C02-3E66BC01389B}"/>
                </a:ext>
              </a:extLst>
            </p:cNvPr>
            <p:cNvSpPr txBox="1"/>
            <p:nvPr/>
          </p:nvSpPr>
          <p:spPr>
            <a:xfrm>
              <a:off x="7526276" y="1450595"/>
              <a:ext cx="3894247" cy="3807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600" dirty="0"/>
                <a:t>(Sr</a:t>
              </a:r>
              <a:r>
                <a:rPr lang="en-US" altLang="ja-JP" sz="1600" baseline="-25000" dirty="0"/>
                <a:t>1−</a:t>
              </a:r>
              <a:r>
                <a:rPr lang="en-US" altLang="ja-JP" sz="1600" i="1" baseline="-25000" dirty="0"/>
                <a:t>x</a:t>
              </a:r>
              <a:r>
                <a:rPr lang="en-US" altLang="ja-JP" sz="1600" dirty="0"/>
                <a:t>Ca</a:t>
              </a:r>
              <a:r>
                <a:rPr lang="en-US" altLang="ja-JP" sz="1600" i="1" baseline="-25000" dirty="0"/>
                <a:t>x</a:t>
              </a:r>
              <a:r>
                <a:rPr lang="en-US" altLang="ja-JP" sz="1600" dirty="0"/>
                <a:t>)RuO</a:t>
              </a:r>
              <a:r>
                <a:rPr lang="en-US" altLang="ja-JP" sz="1600" baseline="-25000" dirty="0"/>
                <a:t>3</a:t>
              </a:r>
              <a:r>
                <a:rPr lang="en-US" altLang="ja-JP" sz="1600" dirty="0"/>
                <a:t> </a:t>
              </a:r>
              <a:r>
                <a:rPr lang="ja-JP" altLang="en-US" sz="1600" dirty="0"/>
                <a:t>の </a:t>
              </a:r>
              <a:r>
                <a:rPr lang="en-US" altLang="ja-JP" sz="1600" dirty="0"/>
                <a:t>ZF-µSR</a:t>
              </a:r>
              <a:r>
                <a:rPr lang="ja-JP" altLang="en-US" sz="1600" dirty="0"/>
                <a:t>スペクトル</a:t>
              </a: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28702DE-0123-421D-AF3E-B262A1F1C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3"/>
            <a:stretch/>
          </p:blipFill>
          <p:spPr>
            <a:xfrm>
              <a:off x="7203521" y="1866675"/>
              <a:ext cx="4234643" cy="3124649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3E1E662-B767-4D35-9CBD-BF277B12573D}"/>
                </a:ext>
              </a:extLst>
            </p:cNvPr>
            <p:cNvSpPr txBox="1"/>
            <p:nvPr/>
          </p:nvSpPr>
          <p:spPr>
            <a:xfrm>
              <a:off x="7456796" y="4971967"/>
              <a:ext cx="4346595" cy="346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ja-JP" sz="1400" dirty="0"/>
                <a:t>Y. J. Uemura et al., </a:t>
              </a:r>
              <a:r>
                <a:rPr lang="fr-FR" altLang="ja-JP" sz="1400" i="1" dirty="0"/>
                <a:t>Nature Physics</a:t>
              </a:r>
              <a:r>
                <a:rPr lang="fr-FR" altLang="ja-JP" sz="1400" dirty="0"/>
                <a:t> </a:t>
              </a:r>
              <a:r>
                <a:rPr lang="fr-FR" altLang="ja-JP" sz="1400" b="1" dirty="0"/>
                <a:t>3</a:t>
              </a:r>
              <a:r>
                <a:rPr lang="fr-FR" altLang="ja-JP" sz="1400" dirty="0"/>
                <a:t>, 29(2007).</a:t>
              </a:r>
              <a:endParaRPr lang="en-US" altLang="ja-JP" sz="1400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1FBE00B4-21F6-418A-AECE-C05374EDCB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98" y="3760377"/>
            <a:ext cx="4601062" cy="264139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9C6009-2313-456B-87DB-AEBC3AC7A071}"/>
              </a:ext>
            </a:extLst>
          </p:cNvPr>
          <p:cNvSpPr txBox="1"/>
          <p:nvPr/>
        </p:nvSpPr>
        <p:spPr>
          <a:xfrm>
            <a:off x="7690093" y="6382921"/>
            <a:ext cx="423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/>
              <a:t>門野良典</a:t>
            </a:r>
            <a:r>
              <a:rPr lang="ja-JP" altLang="en-US" sz="800" dirty="0"/>
              <a:t>・</a:t>
            </a:r>
            <a:r>
              <a:rPr kumimoji="1" lang="ja-JP" altLang="en-US" sz="800" dirty="0"/>
              <a:t>足立伸一</a:t>
            </a:r>
            <a:r>
              <a:rPr lang="ja-JP" altLang="en-US" sz="800" dirty="0"/>
              <a:t>・</a:t>
            </a:r>
            <a:r>
              <a:rPr kumimoji="1" lang="ja-JP" altLang="en-US" sz="800" dirty="0"/>
              <a:t>小野寛太</a:t>
            </a:r>
            <a:r>
              <a:rPr lang="ja-JP" altLang="en-US" sz="800" dirty="0"/>
              <a:t>・</a:t>
            </a:r>
            <a:r>
              <a:rPr kumimoji="1" lang="ja-JP" altLang="en-US" sz="800" dirty="0"/>
              <a:t>稲田康宏</a:t>
            </a:r>
            <a:r>
              <a:rPr lang="ja-JP" altLang="en-US" sz="800" dirty="0"/>
              <a:t>・</a:t>
            </a:r>
            <a:r>
              <a:rPr kumimoji="1" lang="ja-JP" altLang="en-US" sz="800" dirty="0"/>
              <a:t>伊藤晋一</a:t>
            </a:r>
            <a:r>
              <a:rPr lang="ja-JP" altLang="en-US" sz="800" dirty="0"/>
              <a:t>・鬼柳喜明・大友季哉・鬼頭俊夫</a:t>
            </a:r>
            <a:br>
              <a:rPr lang="en-US" altLang="ja-JP" sz="800" dirty="0"/>
            </a:br>
            <a:r>
              <a:rPr kumimoji="1" lang="ja-JP" altLang="en-US" sz="800" dirty="0"/>
              <a:t>（</a:t>
            </a:r>
            <a:r>
              <a:rPr kumimoji="1" lang="en-US" altLang="ja-JP" sz="800" dirty="0"/>
              <a:t>2013</a:t>
            </a:r>
            <a:r>
              <a:rPr kumimoji="1" lang="ja-JP" altLang="en-US" sz="800" dirty="0"/>
              <a:t>）</a:t>
            </a:r>
            <a:r>
              <a:rPr lang="en-US" altLang="ja-JP" sz="800" dirty="0"/>
              <a:t> 『</a:t>
            </a:r>
            <a:r>
              <a:rPr lang="ja-JP" altLang="en-US" sz="800" dirty="0"/>
              <a:t>量子ビーム物質科学</a:t>
            </a:r>
            <a:r>
              <a:rPr lang="en-US" altLang="ja-JP" sz="800" dirty="0"/>
              <a:t>』</a:t>
            </a:r>
            <a:r>
              <a:rPr lang="ja-JP" altLang="en-US" sz="800" dirty="0"/>
              <a:t>共立出版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970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49694092-1EFC-4BD2-9933-150A9D914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8095893" y="3288659"/>
            <a:ext cx="4075764" cy="264608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F2A865C-4C18-401A-BC55-58B46A98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µSR</a:t>
            </a:r>
            <a:r>
              <a:rPr lang="ja-JP" altLang="en-US" dirty="0"/>
              <a:t>実験の概要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F34DE0-D287-40B8-B883-D59FC971A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82" y="1208312"/>
            <a:ext cx="11168743" cy="564968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ja-JP" altLang="en-US" dirty="0"/>
              <a:t>ミュオンビームの生成・試料への照射</a:t>
            </a:r>
            <a:endParaRPr lang="en-US" altLang="ja-JP" dirty="0"/>
          </a:p>
          <a:p>
            <a:pPr marL="514350" indent="-514350">
              <a:spcBef>
                <a:spcPts val="600"/>
              </a:spcBef>
              <a:buAutoNum type="arabicPeriod"/>
            </a:pPr>
            <a:endParaRPr lang="en-US" altLang="ja-JP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ja-JP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r>
              <a:rPr lang="en-US" altLang="ja-JP" dirty="0"/>
              <a:t>2.</a:t>
            </a:r>
            <a:r>
              <a:rPr lang="ja-JP" altLang="en-US" dirty="0"/>
              <a:t> 試料中に停止</a:t>
            </a: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r>
              <a:rPr lang="en-US" altLang="ja-JP" dirty="0"/>
              <a:t>3. </a:t>
            </a:r>
            <a:r>
              <a:rPr lang="ja-JP" altLang="en-US" dirty="0"/>
              <a:t>周辺の電子スピン・核スピンと相互作用</a:t>
            </a: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r>
              <a:rPr lang="en-US" altLang="ja-JP" dirty="0"/>
              <a:t>4. </a:t>
            </a:r>
            <a:r>
              <a:rPr lang="ja-JP" altLang="en-US" dirty="0"/>
              <a:t>ミュオンの</a:t>
            </a:r>
            <a:r>
              <a:rPr lang="en-US" altLang="ja-JP" dirty="0"/>
              <a:t>β</a:t>
            </a:r>
            <a:r>
              <a:rPr lang="ja-JP" altLang="en-US" dirty="0"/>
              <a:t>崩壊</a:t>
            </a: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endParaRPr lang="en-US" altLang="ja-JP" dirty="0"/>
          </a:p>
          <a:p>
            <a:pPr marL="0" indent="0">
              <a:spcBef>
                <a:spcPts val="1800"/>
              </a:spcBef>
              <a:buNone/>
            </a:pPr>
            <a:r>
              <a:rPr lang="en-US" altLang="ja-JP" dirty="0"/>
              <a:t>5. </a:t>
            </a:r>
            <a:r>
              <a:rPr lang="ja-JP" altLang="en-US" dirty="0"/>
              <a:t>陽電子</a:t>
            </a:r>
            <a:r>
              <a:rPr lang="en-US" altLang="ja-JP" dirty="0"/>
              <a:t>(e</a:t>
            </a:r>
            <a:r>
              <a:rPr lang="en-US" altLang="ja-JP" baseline="30000" dirty="0"/>
              <a:t>+</a:t>
            </a:r>
            <a:r>
              <a:rPr lang="en-US" altLang="ja-JP" dirty="0"/>
              <a:t>)</a:t>
            </a:r>
            <a:r>
              <a:rPr lang="ja-JP" altLang="en-US" dirty="0"/>
              <a:t>の計測 ⇒ </a:t>
            </a:r>
            <a:r>
              <a:rPr lang="ja-JP" altLang="en-US" b="1" u="sng" dirty="0"/>
              <a:t>緩和関数</a:t>
            </a:r>
            <a:r>
              <a:rPr lang="en-US" altLang="ja-JP" b="1" u="sng" dirty="0"/>
              <a:t>(µSR</a:t>
            </a:r>
            <a:r>
              <a:rPr lang="ja-JP" altLang="en-US" b="1" u="sng" dirty="0"/>
              <a:t>スペクトル</a:t>
            </a:r>
            <a:r>
              <a:rPr lang="en-US" altLang="ja-JP" b="1" u="sng" dirty="0"/>
              <a:t>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5CE333-202B-448C-8C6A-9E5BEFC0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D4DB67-56C7-4412-9AA9-E0D28C870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7" y="1933524"/>
            <a:ext cx="2889025" cy="6333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BFD295-B6C2-4B06-8CBF-167F064DB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7" y="5185935"/>
            <a:ext cx="3772498" cy="55635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7BECB46-1707-4256-BF50-6DA9411F78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r="20731" b="47461"/>
          <a:stretch/>
        </p:blipFill>
        <p:spPr>
          <a:xfrm>
            <a:off x="4475040" y="1930663"/>
            <a:ext cx="3204946" cy="9313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172316-8723-4718-A0EA-46F68594AD2A}"/>
              </a:ext>
            </a:extLst>
          </p:cNvPr>
          <p:cNvSpPr txBox="1"/>
          <p:nvPr/>
        </p:nvSpPr>
        <p:spPr>
          <a:xfrm>
            <a:off x="4475040" y="1672065"/>
            <a:ext cx="3378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u="sng" dirty="0">
                <a:solidFill>
                  <a:srgbClr val="B80000"/>
                </a:solidFill>
              </a:rPr>
              <a:t>運動量</a:t>
            </a:r>
            <a:r>
              <a:rPr lang="ja-JP" altLang="en-US" sz="1500" u="sng" dirty="0">
                <a:solidFill>
                  <a:srgbClr val="B80000"/>
                </a:solidFill>
              </a:rPr>
              <a:t>方向と逆向きに</a:t>
            </a:r>
            <a:r>
              <a:rPr lang="en-US" altLang="ja-JP" sz="1500" u="sng" dirty="0">
                <a:solidFill>
                  <a:srgbClr val="B80000"/>
                </a:solidFill>
              </a:rPr>
              <a:t>100</a:t>
            </a:r>
            <a:r>
              <a:rPr lang="ja-JP" altLang="en-US" sz="1500" u="sng" dirty="0">
                <a:solidFill>
                  <a:srgbClr val="B80000"/>
                </a:solidFill>
              </a:rPr>
              <a:t>％偏極する</a:t>
            </a:r>
            <a:endParaRPr kumimoji="1" lang="ja-JP" altLang="en-US" sz="1500" u="sng" dirty="0">
              <a:solidFill>
                <a:srgbClr val="B8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EF706A-E77E-4E50-9CF9-97AD4CF26F16}"/>
              </a:ext>
            </a:extLst>
          </p:cNvPr>
          <p:cNvSpPr txBox="1"/>
          <p:nvPr/>
        </p:nvSpPr>
        <p:spPr>
          <a:xfrm>
            <a:off x="4475040" y="2858816"/>
            <a:ext cx="373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/>
              <a:t>門野良典</a:t>
            </a:r>
            <a:r>
              <a:rPr lang="ja-JP" altLang="en-US" sz="600" dirty="0"/>
              <a:t>・</a:t>
            </a:r>
            <a:r>
              <a:rPr kumimoji="1" lang="ja-JP" altLang="en-US" sz="600" dirty="0"/>
              <a:t>足立伸一</a:t>
            </a:r>
            <a:r>
              <a:rPr lang="ja-JP" altLang="en-US" sz="600" dirty="0"/>
              <a:t>・</a:t>
            </a:r>
            <a:r>
              <a:rPr kumimoji="1" lang="ja-JP" altLang="en-US" sz="600" dirty="0"/>
              <a:t>小野寛太</a:t>
            </a:r>
            <a:r>
              <a:rPr lang="ja-JP" altLang="en-US" sz="600" dirty="0"/>
              <a:t>・</a:t>
            </a:r>
            <a:r>
              <a:rPr kumimoji="1" lang="ja-JP" altLang="en-US" sz="600" dirty="0"/>
              <a:t>稲田康宏</a:t>
            </a:r>
            <a:r>
              <a:rPr lang="ja-JP" altLang="en-US" sz="600" dirty="0"/>
              <a:t>・</a:t>
            </a:r>
            <a:r>
              <a:rPr kumimoji="1" lang="ja-JP" altLang="en-US" sz="600" dirty="0"/>
              <a:t>伊藤晋一</a:t>
            </a:r>
            <a:r>
              <a:rPr lang="ja-JP" altLang="en-US" sz="600" dirty="0"/>
              <a:t>・鬼柳喜明・大友季哉・鬼頭俊夫</a:t>
            </a:r>
            <a:endParaRPr lang="en-US" altLang="ja-JP" sz="600" dirty="0"/>
          </a:p>
          <a:p>
            <a:r>
              <a:rPr kumimoji="1" lang="ja-JP" altLang="en-US" sz="600" dirty="0"/>
              <a:t>　　（</a:t>
            </a:r>
            <a:r>
              <a:rPr kumimoji="1" lang="en-US" altLang="ja-JP" sz="600" dirty="0"/>
              <a:t>2013</a:t>
            </a:r>
            <a:r>
              <a:rPr kumimoji="1" lang="ja-JP" altLang="en-US" sz="600" dirty="0"/>
              <a:t>）</a:t>
            </a:r>
            <a:r>
              <a:rPr lang="en-US" altLang="ja-JP" sz="600" dirty="0"/>
              <a:t>『</a:t>
            </a:r>
            <a:r>
              <a:rPr lang="ja-JP" altLang="en-US" sz="600" dirty="0"/>
              <a:t>量子ビーム物質科学</a:t>
            </a:r>
            <a:r>
              <a:rPr lang="en-US" altLang="ja-JP" sz="600" dirty="0"/>
              <a:t>』</a:t>
            </a:r>
            <a:r>
              <a:rPr lang="ja-JP" altLang="en-US" sz="600" dirty="0"/>
              <a:t>共立出版</a:t>
            </a:r>
            <a:endParaRPr kumimoji="1" lang="ja-JP" altLang="en-US" sz="6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B874454-642A-4A73-89C9-DD1B4931B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64" y="61109"/>
            <a:ext cx="3658324" cy="245630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914365-5A57-4BA4-9E13-A9A4E515A0E0}"/>
              </a:ext>
            </a:extLst>
          </p:cNvPr>
          <p:cNvSpPr txBox="1"/>
          <p:nvPr/>
        </p:nvSpPr>
        <p:spPr>
          <a:xfrm>
            <a:off x="8470764" y="2559166"/>
            <a:ext cx="3407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高エネルギー加速器研究機構ホームページ「</a:t>
            </a:r>
            <a:r>
              <a:rPr lang="en-US" altLang="ja-JP" sz="800" dirty="0"/>
              <a:t>D1</a:t>
            </a:r>
            <a:r>
              <a:rPr lang="ja-JP" altLang="en-US" sz="800" dirty="0"/>
              <a:t>・</a:t>
            </a:r>
            <a:r>
              <a:rPr lang="en-US" altLang="ja-JP" sz="800" dirty="0"/>
              <a:t>D2</a:t>
            </a:r>
            <a:r>
              <a:rPr lang="ja-JP" altLang="en-US" sz="800" dirty="0"/>
              <a:t>：低速～高速汎用</a:t>
            </a:r>
            <a:br>
              <a:rPr lang="en-US" altLang="ja-JP" sz="800" dirty="0"/>
            </a:br>
            <a:r>
              <a:rPr lang="ja-JP" altLang="en-US" sz="800" dirty="0"/>
              <a:t>ミュオンビームライン」より引用</a:t>
            </a:r>
            <a:endParaRPr lang="en-US" altLang="ja-JP" sz="800" dirty="0">
              <a:hlinkClick r:id="" action="ppaction://noaction"/>
            </a:endParaRPr>
          </a:p>
          <a:p>
            <a:r>
              <a:rPr lang="en-US" altLang="ja-JP" sz="800" dirty="0">
                <a:hlinkClick r:id="" action="ppaction://noaction"/>
              </a:rPr>
              <a:t>https://www.kek.jp/ja/Facility/IMSS/MLF/MUSE/D1AndD2/</a:t>
            </a:r>
            <a:endParaRPr kumimoji="1" lang="ja-JP" altLang="en-US" sz="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076969D-224D-47D5-A1CA-7D8558624FFC}"/>
              </a:ext>
            </a:extLst>
          </p:cNvPr>
          <p:cNvSpPr txBox="1"/>
          <p:nvPr/>
        </p:nvSpPr>
        <p:spPr>
          <a:xfrm>
            <a:off x="8131063" y="5960238"/>
            <a:ext cx="415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1400" dirty="0"/>
              <a:t>M. Hiraishi et al., </a:t>
            </a:r>
            <a:r>
              <a:rPr lang="fr-FR" altLang="ja-JP" sz="1400" i="1" dirty="0"/>
              <a:t>Nature Physics</a:t>
            </a:r>
            <a:r>
              <a:rPr lang="fr-FR" altLang="ja-JP" sz="1400" dirty="0"/>
              <a:t> </a:t>
            </a:r>
            <a:r>
              <a:rPr lang="fr-FR" altLang="ja-JP" sz="1400" b="1" dirty="0"/>
              <a:t>10</a:t>
            </a:r>
            <a:r>
              <a:rPr lang="fr-FR" altLang="ja-JP" sz="1400" dirty="0"/>
              <a:t>, 300 (2014).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61889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24BDE5-B69A-46AE-91B3-D22B5B44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µSR</a:t>
            </a:r>
            <a:r>
              <a:rPr kumimoji="1" lang="ja-JP" altLang="en-US" dirty="0"/>
              <a:t>実験の概要</a:t>
            </a:r>
          </a:p>
        </p:txBody>
      </p:sp>
      <p:pic>
        <p:nvPicPr>
          <p:cNvPr id="5" name="muon_cut_A01">
            <a:hlinkClick r:id="" action="ppaction://media"/>
            <a:extLst>
              <a:ext uri="{FF2B5EF4-FFF2-40B4-BE49-F238E27FC236}">
                <a16:creationId xmlns:a16="http://schemas.microsoft.com/office/drawing/2014/main" id="{B07BA16C-716D-4988-9E14-F8AD8CF576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705" y="1233124"/>
            <a:ext cx="8197920" cy="461149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500AD2-4D83-404C-AB6A-47898299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7F5725-3517-4953-B083-8BF71EEF0E67}"/>
              </a:ext>
            </a:extLst>
          </p:cNvPr>
          <p:cNvSpPr txBox="1"/>
          <p:nvPr/>
        </p:nvSpPr>
        <p:spPr>
          <a:xfrm>
            <a:off x="530681" y="6130787"/>
            <a:ext cx="46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日本中間子科学会ホームページより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45D74E49-D4C7-4352-AB4A-97040560F2A7}"/>
              </a:ext>
            </a:extLst>
          </p:cNvPr>
          <p:cNvSpPr txBox="1">
            <a:spLocks/>
          </p:cNvSpPr>
          <p:nvPr/>
        </p:nvSpPr>
        <p:spPr>
          <a:xfrm>
            <a:off x="8748074" y="1434516"/>
            <a:ext cx="3443926" cy="4611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ja-JP" sz="2400" dirty="0"/>
              <a:t>1. </a:t>
            </a:r>
            <a:r>
              <a:rPr lang="ja-JP" altLang="en-US" sz="2400" dirty="0"/>
              <a:t>ミュオンビームの</a:t>
            </a:r>
            <a:br>
              <a:rPr lang="en-US" altLang="ja-JP" sz="2400" dirty="0"/>
            </a:br>
            <a:r>
              <a:rPr lang="ja-JP" altLang="en-US" sz="2400" dirty="0"/>
              <a:t>　 生成・試料への照射</a:t>
            </a:r>
            <a:endParaRPr lang="en-US" altLang="ja-JP" sz="2400" dirty="0"/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ja-JP" sz="2400" dirty="0"/>
              <a:t>2.</a:t>
            </a:r>
            <a:r>
              <a:rPr lang="ja-JP" altLang="en-US" sz="2400" dirty="0"/>
              <a:t> 試料中に停止</a:t>
            </a:r>
            <a:endParaRPr lang="en-US" altLang="ja-JP" sz="2400" dirty="0"/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ja-JP" sz="2400" dirty="0"/>
              <a:t>3. </a:t>
            </a:r>
            <a:r>
              <a:rPr lang="ja-JP" altLang="en-US" sz="2400" dirty="0"/>
              <a:t>周辺の電子スピン・</a:t>
            </a:r>
            <a:br>
              <a:rPr lang="en-US" altLang="ja-JP" sz="2400" dirty="0"/>
            </a:br>
            <a:r>
              <a:rPr lang="ja-JP" altLang="en-US" sz="2400" dirty="0"/>
              <a:t>　核スピンと相互作用</a:t>
            </a:r>
            <a:endParaRPr lang="en-US" altLang="ja-JP" sz="2400" dirty="0"/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ja-JP" sz="2400" dirty="0"/>
              <a:t>4. </a:t>
            </a:r>
            <a:r>
              <a:rPr lang="ja-JP" altLang="en-US" sz="2400" dirty="0"/>
              <a:t>ミュオンの</a:t>
            </a:r>
            <a:r>
              <a:rPr lang="en-US" altLang="ja-JP" sz="2400" dirty="0"/>
              <a:t>β</a:t>
            </a:r>
            <a:r>
              <a:rPr lang="ja-JP" altLang="en-US" sz="2400" dirty="0"/>
              <a:t>崩壊</a:t>
            </a:r>
            <a:endParaRPr lang="en-US" altLang="ja-JP" sz="2400" dirty="0"/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altLang="ja-JP" sz="2400" dirty="0"/>
              <a:t>5. </a:t>
            </a:r>
            <a:r>
              <a:rPr lang="ja-JP" altLang="en-US" sz="2400" dirty="0"/>
              <a:t>陽電子</a:t>
            </a:r>
            <a:r>
              <a:rPr lang="en-US" altLang="ja-JP" sz="2400" dirty="0"/>
              <a:t>(e</a:t>
            </a:r>
            <a:r>
              <a:rPr lang="en-US" altLang="ja-JP" sz="2400" baseline="30000" dirty="0"/>
              <a:t>+</a:t>
            </a:r>
            <a:r>
              <a:rPr lang="en-US" altLang="ja-JP" sz="2400" dirty="0"/>
              <a:t>)</a:t>
            </a:r>
            <a:r>
              <a:rPr lang="ja-JP" altLang="en-US" sz="2400" dirty="0"/>
              <a:t>の計測 </a:t>
            </a:r>
            <a:br>
              <a:rPr lang="en-US" altLang="ja-JP" sz="2400" dirty="0"/>
            </a:br>
            <a:r>
              <a:rPr lang="ja-JP" altLang="en-US" sz="2400" dirty="0"/>
              <a:t>⇒ </a:t>
            </a:r>
            <a:r>
              <a:rPr lang="ja-JP" altLang="en-US" sz="2400" b="1" u="sng" dirty="0"/>
              <a:t>緩和関数</a:t>
            </a:r>
            <a:endParaRPr lang="en-US" altLang="ja-JP" sz="2400" b="1" u="sng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5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0681" y="1246240"/>
            <a:ext cx="7127418" cy="775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000" u="sng" dirty="0"/>
              <a:t>確率過程論を用いる</a:t>
            </a:r>
            <a:r>
              <a:rPr kumimoji="1" lang="ja-JP" altLang="en-US" sz="2000" dirty="0"/>
              <a:t>（低磁場・ゼロ磁場に適用できる）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1800" b="1" dirty="0"/>
              <a:t>⇒</a:t>
            </a:r>
            <a:r>
              <a:rPr kumimoji="1" lang="ja-JP" altLang="en-US" sz="1800" dirty="0"/>
              <a:t> </a:t>
            </a:r>
            <a:r>
              <a:rPr kumimoji="1" lang="ja-JP" altLang="en-US" sz="2000" dirty="0"/>
              <a:t>局所</a:t>
            </a:r>
            <a:r>
              <a:rPr lang="ja-JP" altLang="en-US" sz="2000" dirty="0"/>
              <a:t>磁場</a:t>
            </a:r>
            <a:r>
              <a:rPr lang="en-US" altLang="ja-JP" sz="2000" b="1" dirty="0"/>
              <a:t>H</a:t>
            </a:r>
            <a:r>
              <a:rPr lang="en-US" altLang="ja-JP" sz="2000" dirty="0"/>
              <a:t>(t)</a:t>
            </a:r>
            <a:r>
              <a:rPr lang="ja-JP" altLang="en-US" sz="2000" dirty="0"/>
              <a:t>を</a:t>
            </a:r>
            <a:r>
              <a:rPr lang="ja-JP" altLang="en-US" sz="2000" b="1" u="sng" dirty="0"/>
              <a:t>定常</a:t>
            </a:r>
            <a:r>
              <a:rPr kumimoji="1" lang="en-US" altLang="ja-JP" sz="2000" b="1" u="sng" dirty="0"/>
              <a:t>Gauss-Markov</a:t>
            </a:r>
            <a:r>
              <a:rPr kumimoji="1" lang="ja-JP" altLang="en-US" sz="2000" b="1" u="sng" dirty="0"/>
              <a:t>過程</a:t>
            </a:r>
            <a:r>
              <a:rPr lang="ja-JP" altLang="en-US" sz="2000" dirty="0"/>
              <a:t>であると仮定</a:t>
            </a:r>
            <a:endParaRPr kumimoji="1"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" y="2945203"/>
            <a:ext cx="5673968" cy="10467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久保・鳥谷部理論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0" y="2232645"/>
            <a:ext cx="3483492" cy="718269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883779" y="2407114"/>
            <a:ext cx="34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/>
              <a:t>磁気モーメント</a:t>
            </a:r>
            <a:r>
              <a:rPr lang="en-US" altLang="ja-JP" b="1" u="sng" dirty="0"/>
              <a:t>M</a:t>
            </a:r>
            <a:r>
              <a:rPr lang="ja-JP" altLang="en-US" u="sng" dirty="0"/>
              <a:t>の運動方程式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56184" y="3283931"/>
            <a:ext cx="276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/>
              <a:t>局所磁場の時間相関関数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C1221F-E551-465B-8E0C-5F78151EA2C2}"/>
              </a:ext>
            </a:extLst>
          </p:cNvPr>
          <p:cNvSpPr txBox="1"/>
          <p:nvPr/>
        </p:nvSpPr>
        <p:spPr>
          <a:xfrm>
            <a:off x="5010420" y="334178"/>
            <a:ext cx="705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R. Kubo and T. </a:t>
            </a:r>
            <a:r>
              <a:rPr lang="en-US" altLang="ja-JP" dirty="0" err="1"/>
              <a:t>Toyabe</a:t>
            </a:r>
            <a:r>
              <a:rPr lang="en-US" altLang="ja-JP" dirty="0"/>
              <a:t>, in </a:t>
            </a:r>
            <a:r>
              <a:rPr lang="en-US" altLang="ja-JP" i="1" dirty="0"/>
              <a:t>Magnetic Resonance and Relaxation</a:t>
            </a:r>
            <a:r>
              <a:rPr lang="en-US" altLang="ja-JP" dirty="0"/>
              <a:t>,</a:t>
            </a:r>
          </a:p>
          <a:p>
            <a:r>
              <a:rPr lang="en-US" altLang="ja-JP" dirty="0"/>
              <a:t>edited by R. </a:t>
            </a:r>
            <a:r>
              <a:rPr lang="en-US" altLang="ja-JP" dirty="0" err="1"/>
              <a:t>Blinc</a:t>
            </a:r>
            <a:r>
              <a:rPr lang="en-US" altLang="ja-JP" dirty="0"/>
              <a:t> (North-</a:t>
            </a:r>
            <a:r>
              <a:rPr lang="en-US" altLang="ja-JP" dirty="0" err="1"/>
              <a:t>Honand</a:t>
            </a:r>
            <a:r>
              <a:rPr lang="en-US" altLang="ja-JP" dirty="0"/>
              <a:t>, Amsterdam, 1967), p. 810.</a:t>
            </a:r>
            <a:endParaRPr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963" y="1360713"/>
            <a:ext cx="2768750" cy="3915961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382431" y="5276674"/>
            <a:ext cx="272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鳥谷部</a:t>
            </a:r>
            <a:r>
              <a:rPr kumimoji="1" lang="en-US" altLang="ja-JP" dirty="0"/>
              <a:t>, </a:t>
            </a:r>
            <a:r>
              <a:rPr kumimoji="1" lang="ja-JP" altLang="en-US" dirty="0"/>
              <a:t>修士論文</a:t>
            </a:r>
            <a:r>
              <a:rPr kumimoji="1" lang="en-US" altLang="ja-JP" dirty="0"/>
              <a:t>(1966)</a:t>
            </a:r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0" y="4510025"/>
            <a:ext cx="7210808" cy="784636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30681" y="4025526"/>
            <a:ext cx="675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/>
              <a:t>Fokker</a:t>
            </a:r>
            <a:r>
              <a:rPr kumimoji="1" lang="ja-JP" altLang="en-US" sz="2000" b="1" u="sng" dirty="0"/>
              <a:t>－</a:t>
            </a:r>
            <a:r>
              <a:rPr kumimoji="1" lang="en-US" altLang="ja-JP" sz="2000" b="1" u="sng" dirty="0"/>
              <a:t>Planck</a:t>
            </a:r>
            <a:r>
              <a:rPr kumimoji="1" lang="ja-JP" altLang="en-US" sz="2000" b="1" u="sng" dirty="0"/>
              <a:t>方程式</a:t>
            </a:r>
            <a:r>
              <a:rPr kumimoji="1" lang="ja-JP" altLang="en-US" sz="2000" dirty="0"/>
              <a:t>：</a:t>
            </a:r>
            <a:r>
              <a:rPr kumimoji="1" lang="ja-JP" altLang="en-US" dirty="0"/>
              <a:t>分布関数</a:t>
            </a:r>
            <a:r>
              <a:rPr lang="en-US" altLang="ja-JP" dirty="0"/>
              <a:t>P(</a:t>
            </a:r>
            <a:r>
              <a:rPr lang="en-US" altLang="ja-JP" b="1" dirty="0"/>
              <a:t>M</a:t>
            </a:r>
            <a:r>
              <a:rPr lang="en-US" altLang="ja-JP" dirty="0"/>
              <a:t>, </a:t>
            </a:r>
            <a:r>
              <a:rPr lang="en-US" altLang="ja-JP" b="1" dirty="0"/>
              <a:t>H</a:t>
            </a:r>
            <a:r>
              <a:rPr lang="en-US" altLang="ja-JP" dirty="0"/>
              <a:t>, t)</a:t>
            </a:r>
            <a:r>
              <a:rPr lang="ja-JP" altLang="en-US" dirty="0"/>
              <a:t>の</a:t>
            </a:r>
            <a:r>
              <a:rPr kumimoji="1" lang="ja-JP" altLang="en-US" dirty="0"/>
              <a:t>発展方程式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0682" y="5476123"/>
            <a:ext cx="503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/>
              <a:t>緩和関数</a:t>
            </a:r>
            <a:r>
              <a:rPr kumimoji="1" lang="ja-JP" altLang="en-US" sz="2000" dirty="0"/>
              <a:t>：</a:t>
            </a:r>
            <a:r>
              <a:rPr kumimoji="1" lang="ja-JP" altLang="en-US" dirty="0"/>
              <a:t>磁気モーメントの</a:t>
            </a:r>
            <a:r>
              <a:rPr kumimoji="1" lang="en-US" altLang="ja-JP" dirty="0"/>
              <a:t>z</a:t>
            </a:r>
            <a:r>
              <a:rPr kumimoji="1" lang="ja-JP" altLang="en-US" dirty="0"/>
              <a:t>成分の統計平均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0" y="5976243"/>
            <a:ext cx="4131570" cy="6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久保・鳥谷部理論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C1221F-E551-465B-8E0C-5F78151EA2C2}"/>
              </a:ext>
            </a:extLst>
          </p:cNvPr>
          <p:cNvSpPr txBox="1"/>
          <p:nvPr/>
        </p:nvSpPr>
        <p:spPr>
          <a:xfrm>
            <a:off x="5010420" y="334178"/>
            <a:ext cx="705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R. Kubo and T. </a:t>
            </a:r>
            <a:r>
              <a:rPr lang="en-US" altLang="ja-JP" dirty="0" err="1"/>
              <a:t>Toyabe</a:t>
            </a:r>
            <a:r>
              <a:rPr lang="en-US" altLang="ja-JP" dirty="0"/>
              <a:t>, in </a:t>
            </a:r>
            <a:r>
              <a:rPr lang="en-US" altLang="ja-JP" i="1" dirty="0"/>
              <a:t>Magnetic Resonance and Relaxation</a:t>
            </a:r>
            <a:r>
              <a:rPr lang="en-US" altLang="ja-JP" dirty="0"/>
              <a:t>,</a:t>
            </a:r>
          </a:p>
          <a:p>
            <a:r>
              <a:rPr lang="en-US" altLang="ja-JP" dirty="0"/>
              <a:t>edited by R. </a:t>
            </a:r>
            <a:r>
              <a:rPr lang="en-US" altLang="ja-JP" dirty="0" err="1"/>
              <a:t>Blinc</a:t>
            </a:r>
            <a:r>
              <a:rPr lang="en-US" altLang="ja-JP" dirty="0"/>
              <a:t> (North-</a:t>
            </a:r>
            <a:r>
              <a:rPr lang="en-US" altLang="ja-JP" dirty="0" err="1"/>
              <a:t>Honand</a:t>
            </a:r>
            <a:r>
              <a:rPr lang="en-US" altLang="ja-JP" dirty="0"/>
              <a:t>, Amsterdam, 1967), p. 810.</a:t>
            </a:r>
            <a:endParaRPr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28" y="1108121"/>
            <a:ext cx="3788772" cy="284158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530681" y="1192397"/>
            <a:ext cx="5705019" cy="1805604"/>
            <a:chOff x="530681" y="4164197"/>
            <a:chExt cx="5705019" cy="1805604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10" b="50986"/>
            <a:stretch/>
          </p:blipFill>
          <p:spPr>
            <a:xfrm>
              <a:off x="969121" y="5091413"/>
              <a:ext cx="5266579" cy="878388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530681" y="4562426"/>
              <a:ext cx="3131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b="1" dirty="0"/>
                <a:t>⇒</a:t>
              </a:r>
              <a:r>
                <a:rPr lang="ja-JP" altLang="en-US" sz="2400" b="1" dirty="0">
                  <a:solidFill>
                    <a:srgbClr val="CC0000"/>
                  </a:solidFill>
                </a:rPr>
                <a:t> </a:t>
              </a:r>
              <a:r>
                <a:rPr lang="ja-JP" altLang="en-US" sz="2400" b="1" u="sng" dirty="0"/>
                <a:t>久保・鳥谷部関数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コンテンツ プレースホルダー 2">
                  <a:extLst>
                    <a:ext uri="{FF2B5EF4-FFF2-40B4-BE49-F238E27FC236}">
                      <a16:creationId xmlns:a16="http://schemas.microsoft.com/office/drawing/2014/main" id="{790491BF-7426-4D13-B898-56A7562B34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0681" y="4164197"/>
                  <a:ext cx="5311319" cy="3982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589" indent="-228589" algn="l" defTabSz="91435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766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942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120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298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474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652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8829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006" indent="-228589" algn="l" defTabSz="91435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ja-JP" altLang="en-US" sz="2000" dirty="0"/>
                    <a:t>特に</a:t>
                  </a:r>
                  <a:r>
                    <a:rPr lang="ja-JP" altLang="en-US" sz="2000" u="sng" dirty="0"/>
                    <a:t>ゼロ磁場</a:t>
                  </a:r>
                  <a:r>
                    <a:rPr lang="ja-JP" altLang="en-US" sz="2000" dirty="0"/>
                    <a:t>かつ</a:t>
                  </a:r>
                  <a14:m>
                    <m:oMath xmlns:m="http://schemas.openxmlformats.org/officeDocument/2006/math">
                      <m:r>
                        <a:rPr lang="en-US" altLang="ja-JP" sz="2000" i="1" u="sng" dirty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ja-JP" sz="2000" u="sng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altLang="ja-JP" sz="2000" u="sng" dirty="0"/>
                    <a:t>(</a:t>
                  </a:r>
                  <a:r>
                    <a:rPr lang="ja-JP" altLang="en-US" sz="2000" u="sng" dirty="0"/>
                    <a:t>ゆらぎが静的</a:t>
                  </a:r>
                  <a:r>
                    <a:rPr lang="en-US" altLang="ja-JP" sz="2000" u="sng" dirty="0"/>
                    <a:t>)</a:t>
                  </a:r>
                  <a:r>
                    <a:rPr lang="ja-JP" altLang="en-US" sz="2000" dirty="0"/>
                    <a:t>の場合</a:t>
                  </a:r>
                  <a:endParaRPr lang="en-US" altLang="ja-JP" sz="2000" dirty="0"/>
                </a:p>
              </p:txBody>
            </p:sp>
          </mc:Choice>
          <mc:Fallback xmlns="">
            <p:sp>
              <p:nvSpPr>
                <p:cNvPr id="16" name="コンテンツ プレースホルダー 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790491BF-7426-4D13-B898-56A7562B3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681" y="4164197"/>
                  <a:ext cx="5311319" cy="3982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8" t="-15385" r="-1263" b="-2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コンテンツ プレースホルダー 6">
            <a:extLst>
              <a:ext uri="{FF2B5EF4-FFF2-40B4-BE49-F238E27FC236}">
                <a16:creationId xmlns:a16="http://schemas.microsoft.com/office/drawing/2014/main" id="{6561F241-8245-40B1-86C2-F946749125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28" y="4028892"/>
            <a:ext cx="4390794" cy="273821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1DD7F59-518D-43D2-8CA8-563D0179D794}"/>
              </a:ext>
            </a:extLst>
          </p:cNvPr>
          <p:cNvSpPr txBox="1"/>
          <p:nvPr/>
        </p:nvSpPr>
        <p:spPr>
          <a:xfrm>
            <a:off x="827357" y="5962138"/>
            <a:ext cx="640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Arial" panose="020B0604020202020204" pitchFamily="34" charset="0"/>
              </a:rPr>
              <a:t>R. S. </a:t>
            </a:r>
            <a:r>
              <a:rPr lang="en-US" altLang="ja-JP" sz="1400" dirty="0" err="1">
                <a:latin typeface="Arial" panose="020B0604020202020204" pitchFamily="34" charset="0"/>
              </a:rPr>
              <a:t>Hayano</a:t>
            </a:r>
            <a:r>
              <a:rPr lang="en-US" altLang="ja-JP" sz="1400" dirty="0">
                <a:latin typeface="Arial" panose="020B0604020202020204" pitchFamily="34" charset="0"/>
              </a:rPr>
              <a:t>, Y. J. </a:t>
            </a:r>
            <a:r>
              <a:rPr lang="en-US" altLang="ja-JP" sz="1400" dirty="0" err="1">
                <a:latin typeface="Arial" panose="020B0604020202020204" pitchFamily="34" charset="0"/>
              </a:rPr>
              <a:t>Uemura</a:t>
            </a:r>
            <a:r>
              <a:rPr lang="en-US" altLang="ja-JP" sz="1400" dirty="0">
                <a:latin typeface="Arial" panose="020B0604020202020204" pitchFamily="34" charset="0"/>
              </a:rPr>
              <a:t>, J. </a:t>
            </a:r>
            <a:r>
              <a:rPr lang="en-US" altLang="ja-JP" sz="1400" dirty="0" err="1">
                <a:latin typeface="Arial" panose="020B0604020202020204" pitchFamily="34" charset="0"/>
              </a:rPr>
              <a:t>Imazato</a:t>
            </a:r>
            <a:r>
              <a:rPr lang="en-US" altLang="ja-JP" sz="1400" dirty="0">
                <a:latin typeface="Arial" panose="020B0604020202020204" pitchFamily="34" charset="0"/>
              </a:rPr>
              <a:t>, N. Nishida, T. Yamazaki, and R. Kubo,</a:t>
            </a:r>
            <a:br>
              <a:rPr lang="en-US" altLang="ja-JP" sz="1400" dirty="0">
                <a:latin typeface="Arial" panose="020B0604020202020204" pitchFamily="34" charset="0"/>
              </a:rPr>
            </a:br>
            <a:r>
              <a:rPr lang="en-US" altLang="ja-JP" sz="1400" dirty="0">
                <a:latin typeface="Arial" panose="020B0604020202020204" pitchFamily="34" charset="0"/>
              </a:rPr>
              <a:t>Phys. Rev</a:t>
            </a:r>
            <a:r>
              <a:rPr lang="en-US" altLang="ja-JP" sz="1400" i="1" dirty="0">
                <a:latin typeface="Arial" panose="020B0604020202020204" pitchFamily="34" charset="0"/>
              </a:rPr>
              <a:t>. </a:t>
            </a:r>
            <a:r>
              <a:rPr lang="en-US" altLang="ja-JP" sz="1400" dirty="0">
                <a:latin typeface="Arial" panose="020B0604020202020204" pitchFamily="34" charset="0"/>
              </a:rPr>
              <a:t>B </a:t>
            </a:r>
            <a:r>
              <a:rPr lang="en-US" altLang="ja-JP" sz="1400" b="1" dirty="0">
                <a:latin typeface="Arial" panose="020B0604020202020204" pitchFamily="34" charset="0"/>
              </a:rPr>
              <a:t>20</a:t>
            </a:r>
            <a:r>
              <a:rPr lang="en-US" altLang="ja-JP" sz="1400" dirty="0">
                <a:latin typeface="Arial" panose="020B0604020202020204" pitchFamily="34" charset="0"/>
              </a:rPr>
              <a:t>, 850 (1979)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01914" y="3540447"/>
            <a:ext cx="30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動的な</a:t>
            </a:r>
            <a:r>
              <a:rPr lang="ja-JP" altLang="en-US" sz="2000" u="sng" dirty="0"/>
              <a:t>久保・鳥谷部関数</a:t>
            </a:r>
            <a:endParaRPr kumimoji="1" lang="ja-JP" altLang="en-US" sz="2000" u="sng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92B8F44D-9C86-4151-ADEE-432AF3AF53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3"/>
          <a:stretch/>
        </p:blipFill>
        <p:spPr>
          <a:xfrm>
            <a:off x="827357" y="4076189"/>
            <a:ext cx="5698357" cy="79649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14614" y="5030007"/>
            <a:ext cx="55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→ 現象論的にゆらぎを導入</a:t>
            </a:r>
            <a:r>
              <a:rPr kumimoji="1" lang="en-US" altLang="ja-JP" sz="2000" dirty="0"/>
              <a:t>(Markovian)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327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0682" y="279627"/>
            <a:ext cx="7679406" cy="728683"/>
          </a:xfrm>
        </p:spPr>
        <p:txBody>
          <a:bodyPr>
            <a:normAutofit/>
          </a:bodyPr>
          <a:lstStyle/>
          <a:p>
            <a:r>
              <a:rPr lang="ja-JP" altLang="en-US" dirty="0"/>
              <a:t>量子開放系による定式化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grpSp>
        <p:nvGrpSpPr>
          <p:cNvPr id="37" name="グループ化 36"/>
          <p:cNvGrpSpPr/>
          <p:nvPr/>
        </p:nvGrpSpPr>
        <p:grpSpPr>
          <a:xfrm>
            <a:off x="530682" y="1639733"/>
            <a:ext cx="8184463" cy="3578534"/>
            <a:chOff x="288977" y="1150759"/>
            <a:chExt cx="8184463" cy="3578534"/>
          </a:xfrm>
        </p:grpSpPr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7" y="1150759"/>
              <a:ext cx="4550737" cy="3578534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4685216" y="3942591"/>
              <a:ext cx="37882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00FF00"/>
                  </a:solidFill>
                </a:rPr>
                <a:t>system-bath coupling</a:t>
              </a:r>
              <a:r>
                <a:rPr lang="ja-JP" altLang="en-US" sz="2600" b="1" u="sng" dirty="0">
                  <a:solidFill>
                    <a:srgbClr val="00FF00"/>
                  </a:solidFill>
                </a:rPr>
                <a:t> </a:t>
              </a: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431935" y="2172134"/>
              <a:ext cx="35364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00FFDC"/>
                  </a:solidFill>
                </a:rPr>
                <a:t>system Hamiltonian</a:t>
              </a:r>
              <a:endParaRPr lang="ja-JP" altLang="en-US" sz="2600" b="1" u="sng" dirty="0">
                <a:solidFill>
                  <a:srgbClr val="00FFDC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333059" y="2958270"/>
              <a:ext cx="30133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u="sng" dirty="0">
                  <a:solidFill>
                    <a:srgbClr val="EE8AC0"/>
                  </a:solidFill>
                </a:rPr>
                <a:t>bath Hamiltonian</a:t>
              </a:r>
              <a:r>
                <a:rPr lang="ja-JP" altLang="en-US" sz="2600" b="1" u="sng" dirty="0">
                  <a:solidFill>
                    <a:srgbClr val="EE8AC0"/>
                  </a:solidFill>
                </a:rPr>
                <a:t> </a:t>
              </a:r>
            </a:p>
          </p:txBody>
        </p:sp>
      </p:grp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38" y="776293"/>
            <a:ext cx="5169862" cy="365527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0A9983-48AF-42B5-BD2E-9457C6A2E550}"/>
              </a:ext>
            </a:extLst>
          </p:cNvPr>
          <p:cNvSpPr txBox="1"/>
          <p:nvPr/>
        </p:nvSpPr>
        <p:spPr>
          <a:xfrm>
            <a:off x="530682" y="1162090"/>
            <a:ext cx="297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モデルハミルトニアン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A87100-1435-41E9-A2B0-18DB81D450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1" y="5799478"/>
            <a:ext cx="4894759" cy="61571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C9DF141-2C54-4B0B-BCD9-6325DD7A49A1}"/>
              </a:ext>
            </a:extLst>
          </p:cNvPr>
          <p:cNvSpPr txBox="1"/>
          <p:nvPr/>
        </p:nvSpPr>
        <p:spPr>
          <a:xfrm>
            <a:off x="530681" y="5247791"/>
            <a:ext cx="140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緩和関数</a:t>
            </a:r>
          </a:p>
        </p:txBody>
      </p:sp>
    </p:spTree>
    <p:extLst>
      <p:ext uri="{BB962C8B-B14F-4D97-AF65-F5344CB8AC3E}">
        <p14:creationId xmlns:p14="http://schemas.microsoft.com/office/powerpoint/2010/main" val="347537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600" dirty="0" err="1"/>
              <a:t>Drude</a:t>
            </a:r>
            <a:r>
              <a:rPr kumimoji="1" lang="ja-JP" altLang="en-US" sz="3600" dirty="0"/>
              <a:t>型</a:t>
            </a:r>
            <a:r>
              <a:rPr kumimoji="1" lang="en-US" altLang="ja-JP" sz="3600" dirty="0"/>
              <a:t>HEOM</a:t>
            </a:r>
            <a:r>
              <a:rPr lang="en-US" altLang="ja-JP" sz="3600" dirty="0"/>
              <a:t>(</a:t>
            </a:r>
            <a:r>
              <a:rPr kumimoji="1" lang="ja-JP" altLang="en-US" sz="3600" dirty="0"/>
              <a:t>高温近似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と確率</a:t>
            </a:r>
            <a:r>
              <a:rPr kumimoji="1" lang="en-US" altLang="ja-JP" sz="3600" dirty="0" err="1"/>
              <a:t>Liouville</a:t>
            </a:r>
            <a:r>
              <a:rPr kumimoji="1" lang="ja-JP" altLang="en-US" sz="3600" dirty="0"/>
              <a:t>方程式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0681" y="1362522"/>
            <a:ext cx="22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HEOM(</a:t>
            </a:r>
            <a:r>
              <a:rPr kumimoji="1" lang="ja-JP" altLang="en-US" u="sng" dirty="0"/>
              <a:t>高温近似</a:t>
            </a:r>
            <a:r>
              <a:rPr kumimoji="1" lang="en-US" altLang="ja-JP" u="sng" dirty="0"/>
              <a:t>)</a:t>
            </a:r>
            <a:endParaRPr kumimoji="1" lang="ja-JP" altLang="en-US" u="sng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7" y="1722464"/>
            <a:ext cx="5193383" cy="150826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30681" y="4670707"/>
            <a:ext cx="316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/>
              <a:t>確率</a:t>
            </a:r>
            <a:r>
              <a:rPr kumimoji="1" lang="en-US" altLang="ja-JP" u="sng" dirty="0"/>
              <a:t>Liouville</a:t>
            </a:r>
            <a:r>
              <a:rPr kumimoji="1" lang="ja-JP" altLang="en-US" u="sng" dirty="0"/>
              <a:t>方程式</a:t>
            </a:r>
            <a:r>
              <a:rPr kumimoji="1" lang="en-US" altLang="ja-JP" u="sng" dirty="0"/>
              <a:t>(SLE</a:t>
            </a:r>
            <a:r>
              <a:rPr lang="en-US" altLang="ja-JP" u="sng" dirty="0"/>
              <a:t>)</a:t>
            </a:r>
            <a:r>
              <a:rPr kumimoji="1" lang="ja-JP" altLang="en-US" dirty="0"/>
              <a:t> </a:t>
            </a:r>
          </a:p>
        </p:txBody>
      </p:sp>
      <p:sp>
        <p:nvSpPr>
          <p:cNvPr id="15" name="下矢印 14"/>
          <p:cNvSpPr/>
          <p:nvPr/>
        </p:nvSpPr>
        <p:spPr>
          <a:xfrm>
            <a:off x="1253802" y="3623373"/>
            <a:ext cx="635621" cy="547247"/>
          </a:xfrm>
          <a:prstGeom prst="downArrow">
            <a:avLst/>
          </a:prstGeom>
          <a:solidFill>
            <a:srgbClr val="FFA6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7" y="5121387"/>
            <a:ext cx="5718414" cy="153925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2140486" y="3753422"/>
            <a:ext cx="277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高温極限に対応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565168" y="6108751"/>
            <a:ext cx="481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/>
              <a:t>久保・鳥谷部理論と物理的に等価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981704" y="2207260"/>
            <a:ext cx="245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u="sng" dirty="0">
                <a:solidFill>
                  <a:srgbClr val="FF0000"/>
                </a:solidFill>
              </a:rPr>
              <a:t>揺動</a:t>
            </a:r>
            <a:r>
              <a:rPr lang="ja-JP" altLang="en-US" sz="3200" dirty="0"/>
              <a:t>＋</a:t>
            </a:r>
            <a:r>
              <a:rPr lang="ja-JP" altLang="en-US" sz="3200" b="1" u="sng" dirty="0">
                <a:solidFill>
                  <a:srgbClr val="0070C0"/>
                </a:solidFill>
              </a:rPr>
              <a:t>散逸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981704" y="5265740"/>
            <a:ext cx="245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u="sng" dirty="0">
                <a:solidFill>
                  <a:srgbClr val="FF0000"/>
                </a:solidFill>
              </a:rPr>
              <a:t>揺動</a:t>
            </a:r>
            <a:r>
              <a:rPr lang="ja-JP" altLang="en-US" sz="3200" dirty="0"/>
              <a:t>＋</a:t>
            </a:r>
            <a:r>
              <a:rPr lang="ja-JP" altLang="en-US" sz="3200" b="1" u="sng" dirty="0">
                <a:solidFill>
                  <a:srgbClr val="0070C0"/>
                </a:solidFill>
              </a:rPr>
              <a:t>散逸</a:t>
            </a:r>
          </a:p>
        </p:txBody>
      </p:sp>
      <p:sp>
        <p:nvSpPr>
          <p:cNvPr id="22" name="乗算記号 21"/>
          <p:cNvSpPr/>
          <p:nvPr/>
        </p:nvSpPr>
        <p:spPr>
          <a:xfrm>
            <a:off x="9974978" y="5248108"/>
            <a:ext cx="1635546" cy="729128"/>
          </a:xfrm>
          <a:prstGeom prst="mathMultiply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98" y="3719041"/>
            <a:ext cx="4627265" cy="52430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8699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8BF234-E378-4F06-B0AE-D2EA6731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600" dirty="0" err="1"/>
              <a:t>Drude</a:t>
            </a:r>
            <a:r>
              <a:rPr kumimoji="1" lang="ja-JP" altLang="en-US" sz="2600" dirty="0"/>
              <a:t>型</a:t>
            </a:r>
            <a:r>
              <a:rPr kumimoji="1" lang="en-US" altLang="ja-JP" sz="2600" dirty="0"/>
              <a:t>HEOM(</a:t>
            </a:r>
            <a:r>
              <a:rPr kumimoji="1" lang="ja-JP" altLang="en-US" sz="2600" dirty="0"/>
              <a:t>高温近似</a:t>
            </a:r>
            <a:r>
              <a:rPr kumimoji="1" lang="en-US" altLang="ja-JP" sz="2600" dirty="0"/>
              <a:t>)</a:t>
            </a:r>
            <a:r>
              <a:rPr kumimoji="1" lang="ja-JP" altLang="en-US" sz="2600" dirty="0"/>
              <a:t>及び久保・鳥谷部関数</a:t>
            </a:r>
            <a:r>
              <a:rPr lang="ja-JP" altLang="en-US" sz="2600" dirty="0"/>
              <a:t>における</a:t>
            </a:r>
            <a:r>
              <a:rPr kumimoji="1" lang="ja-JP" altLang="en-US" sz="2600" dirty="0"/>
              <a:t>縦磁場依存性</a:t>
            </a:r>
            <a:r>
              <a:rPr kumimoji="1" lang="en-US" altLang="ja-JP" sz="2600" dirty="0"/>
              <a:t>(</a:t>
            </a:r>
            <a:r>
              <a:rPr kumimoji="1" lang="ja-JP" altLang="en-US" sz="2600" dirty="0"/>
              <a:t>静的な場合</a:t>
            </a:r>
            <a:r>
              <a:rPr kumimoji="1" lang="en-US" altLang="ja-JP" sz="2600" dirty="0"/>
              <a:t>)</a:t>
            </a:r>
            <a:endParaRPr kumimoji="1" lang="ja-JP" altLang="en-US" sz="2600" dirty="0"/>
          </a:p>
        </p:txBody>
      </p:sp>
      <p:pic>
        <p:nvPicPr>
          <p:cNvPr id="6" name="コンテンツ プレースホルダー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A2643E2-0A30-4C94-96E2-D337CCF0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419981"/>
            <a:ext cx="6702578" cy="40180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D1BC0B-2263-4555-8328-75FF59B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3D37-39B9-485D-B265-8BA5DC3DD89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3766EB-1D9A-4C8C-8DE7-6212977B69F6}"/>
              </a:ext>
            </a:extLst>
          </p:cNvPr>
          <p:cNvSpPr txBox="1"/>
          <p:nvPr/>
        </p:nvSpPr>
        <p:spPr>
          <a:xfrm>
            <a:off x="5794536" y="3768446"/>
            <a:ext cx="111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LF = 0G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45D915-319F-4C6B-A8E8-80556B77CA22}"/>
              </a:ext>
            </a:extLst>
          </p:cNvPr>
          <p:cNvSpPr txBox="1"/>
          <p:nvPr/>
        </p:nvSpPr>
        <p:spPr>
          <a:xfrm>
            <a:off x="5794536" y="3313666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LF = 10G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FB072-8DCC-4A3B-A9D9-6D20EF2945C1}"/>
              </a:ext>
            </a:extLst>
          </p:cNvPr>
          <p:cNvSpPr txBox="1"/>
          <p:nvPr/>
        </p:nvSpPr>
        <p:spPr>
          <a:xfrm>
            <a:off x="5794536" y="2636512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LF = 20G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F9CE9B-DE30-460F-A215-6E282319E1AF}"/>
              </a:ext>
            </a:extLst>
          </p:cNvPr>
          <p:cNvSpPr txBox="1"/>
          <p:nvPr/>
        </p:nvSpPr>
        <p:spPr>
          <a:xfrm>
            <a:off x="5794536" y="1886989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LF = 50G</a:t>
            </a:r>
            <a:endParaRPr kumimoji="1" lang="ja-JP" altLang="en-US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47304EED-E56E-4F11-A39A-049A0CE99E1F}"/>
              </a:ext>
            </a:extLst>
          </p:cNvPr>
          <p:cNvSpPr/>
          <p:nvPr/>
        </p:nvSpPr>
        <p:spPr>
          <a:xfrm rot="10800000">
            <a:off x="7324627" y="1886987"/>
            <a:ext cx="612742" cy="1881457"/>
          </a:xfrm>
          <a:prstGeom prst="downArrow">
            <a:avLst>
              <a:gd name="adj1" fmla="val 50000"/>
              <a:gd name="adj2" fmla="val 7125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92013B-F543-4197-B965-C3A3C715C511}"/>
              </a:ext>
            </a:extLst>
          </p:cNvPr>
          <p:cNvSpPr txBox="1"/>
          <p:nvPr/>
        </p:nvSpPr>
        <p:spPr>
          <a:xfrm>
            <a:off x="8028737" y="2660223"/>
            <a:ext cx="228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u="sng" dirty="0"/>
              <a:t>d</a:t>
            </a:r>
            <a:r>
              <a:rPr kumimoji="1" lang="en-US" altLang="ja-JP" sz="3200" b="1" u="sng" dirty="0"/>
              <a:t>ecoupled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D02985-44B4-4584-A966-895234FC1CE4}"/>
              </a:ext>
            </a:extLst>
          </p:cNvPr>
          <p:cNvSpPr txBox="1"/>
          <p:nvPr/>
        </p:nvSpPr>
        <p:spPr>
          <a:xfrm>
            <a:off x="8126448" y="4519280"/>
            <a:ext cx="112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縦緩和率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F7C795C-BEE5-4C7F-A2EA-04AEB0CE5532}"/>
              </a:ext>
            </a:extLst>
          </p:cNvPr>
          <p:cNvSpPr txBox="1"/>
          <p:nvPr/>
        </p:nvSpPr>
        <p:spPr>
          <a:xfrm>
            <a:off x="2724673" y="5523467"/>
            <a:ext cx="29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γ=0.001</a:t>
            </a:r>
            <a:r>
              <a:rPr lang="ja-JP" altLang="en-US" dirty="0"/>
              <a:t>のときの緩和関数</a:t>
            </a:r>
            <a:endParaRPr kumimoji="1" lang="ja-JP" altLang="en-US" dirty="0"/>
          </a:p>
        </p:txBody>
      </p:sp>
      <p:pic>
        <p:nvPicPr>
          <p:cNvPr id="16" name="図 15" descr="図形&#10;&#10;自動的に生成された説明">
            <a:extLst>
              <a:ext uri="{FF2B5EF4-FFF2-40B4-BE49-F238E27FC236}">
                <a16:creationId xmlns:a16="http://schemas.microsoft.com/office/drawing/2014/main" id="{4951ADEF-3D93-4EAB-9BF1-36E8F34C7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528" y="4905999"/>
            <a:ext cx="2783842" cy="12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713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35802</TotalTime>
  <Words>1312</Words>
  <Application>Microsoft Office PowerPoint</Application>
  <PresentationFormat>ワイド画面</PresentationFormat>
  <Paragraphs>183</Paragraphs>
  <Slides>19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游ゴシック</vt:lpstr>
      <vt:lpstr>游ゴシック Light</vt:lpstr>
      <vt:lpstr>Arial</vt:lpstr>
      <vt:lpstr>Calibri</vt:lpstr>
      <vt:lpstr>Cambria Math</vt:lpstr>
      <vt:lpstr>Times New Roman</vt:lpstr>
      <vt:lpstr>1_Office テーマ</vt:lpstr>
      <vt:lpstr>フラストレーション系のµSR</vt:lpstr>
      <vt:lpstr>µSRとは</vt:lpstr>
      <vt:lpstr>µSR実験の概要</vt:lpstr>
      <vt:lpstr>µSR実験の概要</vt:lpstr>
      <vt:lpstr>久保・鳥谷部理論</vt:lpstr>
      <vt:lpstr>久保・鳥谷部理論</vt:lpstr>
      <vt:lpstr>量子開放系による定式化</vt:lpstr>
      <vt:lpstr>Drude型HEOM(高温近似)と確率Liouville方程式</vt:lpstr>
      <vt:lpstr>Drude型HEOM(高温近似)及び久保・鳥谷部関数における縦磁場依存性(静的な場合)</vt:lpstr>
      <vt:lpstr>Drude型HEOM(高温近似)及び久保・鳥谷部関数における縦磁場依存性(動的な場合)</vt:lpstr>
      <vt:lpstr>フラストレーションとスピングラス</vt:lpstr>
      <vt:lpstr>フラストレーション系のµSRスペクトル(カゴメ格子系)</vt:lpstr>
      <vt:lpstr>フラストレーション系のµSRスペクトル(Haldane系)</vt:lpstr>
      <vt:lpstr>３次元±J Isingスピングラスモデル</vt:lpstr>
      <vt:lpstr>Keren function</vt:lpstr>
      <vt:lpstr>量子開放系による定式化</vt:lpstr>
      <vt:lpstr>Approximation by exponential sums</vt:lpstr>
      <vt:lpstr>数値計算(power law型)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Hideaki Takahashi</dc:creator>
  <cp:lastModifiedBy>秀顕 高橋</cp:lastModifiedBy>
  <cp:revision>1698</cp:revision>
  <cp:lastPrinted>2019-09-05T15:45:24Z</cp:lastPrinted>
  <dcterms:created xsi:type="dcterms:W3CDTF">2019-08-26T09:29:49Z</dcterms:created>
  <dcterms:modified xsi:type="dcterms:W3CDTF">2020-12-25T03:15:05Z</dcterms:modified>
</cp:coreProperties>
</file>